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jpeg" ContentType="image/jpeg"/>
  <Override PartName="/ppt/notesSlides/notesSlide5.xml" ContentType="application/vnd.openxmlformats-officedocument.presentationml.notesSlide+xml"/>
  <Override PartName="/ppt/media/image8.jpeg" ContentType="image/jpeg"/>
  <Override PartName="/ppt/notesSlides/notesSlide6.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EFCC"/>
          </a:solidFill>
        </a:fill>
      </a:tcStyle>
    </a:wholeTbl>
    <a:band2H>
      <a:tcTxStyle b="def" i="def"/>
      <a:tcStyle>
        <a:tcBdr/>
        <a:fill>
          <a:solidFill>
            <a:srgbClr val="F1F7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6CB"/>
          </a:solidFill>
        </a:fill>
      </a:tcStyle>
    </a:wholeTbl>
    <a:band2H>
      <a:tcTxStyle b="def" i="def"/>
      <a:tcStyle>
        <a:tcBdr/>
        <a:fill>
          <a:solidFill>
            <a:srgbClr val="FCEC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F0DF"/>
          </a:solidFill>
        </a:fill>
      </a:tcStyle>
    </a:wholeTbl>
    <a:band2H>
      <a:tcTxStyle b="def" i="def"/>
      <a:tcStyle>
        <a:tcBdr/>
        <a:fill>
          <a:solidFill>
            <a:srgbClr val="EAF7F0"/>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94" name="Shape 294"/>
          <p:cNvSpPr/>
          <p:nvPr>
            <p:ph type="sldImg"/>
          </p:nvPr>
        </p:nvSpPr>
        <p:spPr>
          <a:xfrm>
            <a:off x="1143000" y="685800"/>
            <a:ext cx="4572000" cy="3429000"/>
          </a:xfrm>
          <a:prstGeom prst="rect">
            <a:avLst/>
          </a:prstGeom>
        </p:spPr>
        <p:txBody>
          <a:bodyPr/>
          <a:lstStyle/>
          <a:p>
            <a:pPr/>
          </a:p>
        </p:txBody>
      </p:sp>
      <p:sp>
        <p:nvSpPr>
          <p:cNvPr id="295" name="Shape 29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Consistent reversal of neuromuscular blockade</a:t>
            </a:r>
          </a:p>
          <a:p>
            <a:pPr/>
            <a:r>
              <a:t>Freedom from medication errors</a:t>
            </a:r>
          </a:p>
          <a:p>
            <a:pPr/>
            <a:r>
              <a:t>Temp mgmt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Wait time for epidural analgesia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Quality of postop analgesia</a:t>
            </a:r>
          </a:p>
          <a:p>
            <a:pPr/>
            <a:r>
              <a:t>PONV prophylaxis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Time in PACU</a:t>
            </a:r>
          </a:p>
          <a:p>
            <a:pPr/>
            <a:r>
              <a:t>Same day discharge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Access to epidurals for labour analgesia in Northern Communities</a:t>
            </a:r>
          </a:p>
          <a:p>
            <a:pPr/>
            <a:r>
              <a:t>Access to an ICU bed when needed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Choice of anesthetic technique</a:t>
            </a:r>
          </a:p>
          <a:p>
            <a:pPr/>
            <a:r>
              <a:t>Code status wishes obtained</a:t>
            </a:r>
          </a:p>
          <a:p>
            <a:pPr/>
            <a:r>
              <a:t>Quality of patient periop experience</a:t>
            </a:r>
          </a:p>
          <a:p>
            <a:pPr/>
            <a:r>
              <a:t>Access to APS follow up post discharge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jpeg"/><Relationship Id="rId7" Type="http://schemas.openxmlformats.org/officeDocument/2006/relationships/image" Target="../media/image2.jpeg"/><Relationship Id="rId8" Type="http://schemas.openxmlformats.org/officeDocument/2006/relationships/image" Target="../media/image3.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jpeg"/><Relationship Id="rId7" Type="http://schemas.openxmlformats.org/officeDocument/2006/relationships/image" Target="../media/image2.jpeg"/><Relationship Id="rId8" Type="http://schemas.openxmlformats.org/officeDocument/2006/relationships/image" Target="../media/image3.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0"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2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3" name="Title Text"/>
          <p:cNvSpPr txBox="1"/>
          <p:nvPr>
            <p:ph type="title"/>
          </p:nvPr>
        </p:nvSpPr>
        <p:spPr>
          <a:xfrm>
            <a:off x="1154954" y="1447800"/>
            <a:ext cx="8825660" cy="3329581"/>
          </a:xfrm>
          <a:prstGeom prst="rect">
            <a:avLst/>
          </a:prstGeom>
        </p:spPr>
        <p:txBody>
          <a:bodyPr anchor="b">
            <a:normAutofit fontScale="100000" lnSpcReduction="0"/>
          </a:bodyPr>
          <a:lstStyle>
            <a:lvl1pPr>
              <a:defRPr sz="7200"/>
            </a:lvl1pPr>
          </a:lstStyle>
          <a:p>
            <a:pPr/>
            <a:r>
              <a:t>Title Text</a:t>
            </a:r>
          </a:p>
        </p:txBody>
      </p:sp>
      <p:sp>
        <p:nvSpPr>
          <p:cNvPr id="24" name="Body Level One…"/>
          <p:cNvSpPr txBox="1"/>
          <p:nvPr>
            <p:ph type="body" sz="quarter" idx="1"/>
          </p:nvPr>
        </p:nvSpPr>
        <p:spPr>
          <a:xfrm>
            <a:off x="1154954" y="4777380"/>
            <a:ext cx="8825660" cy="861421"/>
          </a:xfrm>
          <a:prstGeom prst="rect">
            <a:avLst/>
          </a:prstGeom>
        </p:spPr>
        <p:txBody>
          <a:bodyPr/>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noramic Picture with Caption">
    <p:spTree>
      <p:nvGrpSpPr>
        <p:cNvPr id="1" name=""/>
        <p:cNvGrpSpPr/>
        <p:nvPr/>
      </p:nvGrpSpPr>
      <p:grpSpPr>
        <a:xfrm>
          <a:off x="0" y="0"/>
          <a:ext cx="0" cy="0"/>
          <a:chOff x="0" y="0"/>
          <a:chExt cx="0" cy="0"/>
        </a:xfrm>
      </p:grpSpPr>
      <p:pic>
        <p:nvPicPr>
          <p:cNvPr id="146"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47"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48"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49"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50"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51"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52" name="Title Text"/>
          <p:cNvSpPr txBox="1"/>
          <p:nvPr>
            <p:ph type="title"/>
          </p:nvPr>
        </p:nvSpPr>
        <p:spPr>
          <a:xfrm>
            <a:off x="1154955" y="4800586"/>
            <a:ext cx="8825658" cy="566739"/>
          </a:xfrm>
          <a:prstGeom prst="rect">
            <a:avLst/>
          </a:prstGeom>
        </p:spPr>
        <p:txBody>
          <a:bodyPr anchor="b">
            <a:normAutofit fontScale="100000" lnSpcReduction="0"/>
          </a:bodyPr>
          <a:lstStyle>
            <a:lvl1pPr>
              <a:defRPr sz="2400"/>
            </a:lvl1pPr>
          </a:lstStyle>
          <a:p>
            <a:pPr/>
            <a:r>
              <a:t>Title Text</a:t>
            </a:r>
          </a:p>
        </p:txBody>
      </p:sp>
      <p:sp>
        <p:nvSpPr>
          <p:cNvPr id="153" name="Picture Placeholder 2"/>
          <p:cNvSpPr/>
          <p:nvPr>
            <p:ph type="pic" sz="half" idx="21"/>
          </p:nvPr>
        </p:nvSpPr>
        <p:spPr>
          <a:xfrm>
            <a:off x="1154954" y="685799"/>
            <a:ext cx="8825660" cy="3640668"/>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54" name="Body Level One…"/>
          <p:cNvSpPr txBox="1"/>
          <p:nvPr>
            <p:ph type="body" sz="quarter" idx="1"/>
          </p:nvPr>
        </p:nvSpPr>
        <p:spPr>
          <a:xfrm>
            <a:off x="1154955" y="5367325"/>
            <a:ext cx="8825657"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pic>
        <p:nvPicPr>
          <p:cNvPr id="16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6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6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65"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6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6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68" name="Title Text"/>
          <p:cNvSpPr txBox="1"/>
          <p:nvPr>
            <p:ph type="title"/>
          </p:nvPr>
        </p:nvSpPr>
        <p:spPr>
          <a:xfrm>
            <a:off x="1154954" y="1447800"/>
            <a:ext cx="8825659" cy="1981200"/>
          </a:xfrm>
          <a:prstGeom prst="rect">
            <a:avLst/>
          </a:prstGeom>
        </p:spPr>
        <p:txBody>
          <a:bodyPr>
            <a:normAutofit fontScale="100000" lnSpcReduction="0"/>
          </a:bodyPr>
          <a:lstStyle>
            <a:lvl1pPr>
              <a:defRPr sz="4800"/>
            </a:lvl1pPr>
          </a:lstStyle>
          <a:p>
            <a:pPr/>
            <a:r>
              <a:t>Title Text</a:t>
            </a:r>
          </a:p>
        </p:txBody>
      </p:sp>
      <p:sp>
        <p:nvSpPr>
          <p:cNvPr id="169" name="Body Level One…"/>
          <p:cNvSpPr txBox="1"/>
          <p:nvPr>
            <p:ph type="body" sz="half" idx="1"/>
          </p:nvPr>
        </p:nvSpPr>
        <p:spPr>
          <a:xfrm>
            <a:off x="1154954" y="3657600"/>
            <a:ext cx="8825659" cy="2362200"/>
          </a:xfrm>
          <a:prstGeom prst="rect">
            <a:avLst/>
          </a:prstGeom>
        </p:spPr>
        <p:txBody>
          <a:bodyPr anchor="ctr"/>
          <a:lstStyle>
            <a:lvl1pPr marL="0" indent="0">
              <a:buClrTx/>
              <a:buSzTx/>
              <a:buNone/>
              <a:defRPr sz="1800"/>
            </a:lvl1pPr>
            <a:lvl2pPr marL="0" indent="457200">
              <a:buClrTx/>
              <a:buSzTx/>
              <a:buNone/>
              <a:defRPr sz="1800"/>
            </a:lvl2pPr>
            <a:lvl3pPr marL="0" indent="914400">
              <a:buClrTx/>
              <a:buSzTx/>
              <a:buNone/>
              <a:defRPr sz="1800"/>
            </a:lvl3pPr>
            <a:lvl4pPr marL="0" indent="1371600">
              <a:buClrTx/>
              <a:buSzTx/>
              <a:buNone/>
              <a:defRPr sz="1800"/>
            </a:lvl4pPr>
            <a:lvl5pPr marL="0" indent="18288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pic>
        <p:nvPicPr>
          <p:cNvPr id="17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7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7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80"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8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8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83" name="Title Text"/>
          <p:cNvSpPr txBox="1"/>
          <p:nvPr>
            <p:ph type="title"/>
          </p:nvPr>
        </p:nvSpPr>
        <p:spPr>
          <a:xfrm>
            <a:off x="1574800" y="1447800"/>
            <a:ext cx="7999316" cy="2323375"/>
          </a:xfrm>
          <a:prstGeom prst="rect">
            <a:avLst/>
          </a:prstGeom>
        </p:spPr>
        <p:txBody>
          <a:bodyPr>
            <a:normAutofit fontScale="100000" lnSpcReduction="0"/>
          </a:bodyPr>
          <a:lstStyle>
            <a:lvl1pPr>
              <a:defRPr sz="4800"/>
            </a:lvl1pPr>
          </a:lstStyle>
          <a:p>
            <a:pPr/>
            <a:r>
              <a:t>Title Text</a:t>
            </a:r>
          </a:p>
        </p:txBody>
      </p:sp>
      <p:sp>
        <p:nvSpPr>
          <p:cNvPr id="184" name="Body Level One…"/>
          <p:cNvSpPr txBox="1"/>
          <p:nvPr>
            <p:ph type="body" sz="quarter" idx="1"/>
          </p:nvPr>
        </p:nvSpPr>
        <p:spPr>
          <a:xfrm>
            <a:off x="1930400" y="3771174"/>
            <a:ext cx="7279649" cy="342175"/>
          </a:xfrm>
          <a:prstGeom prst="rect">
            <a:avLst/>
          </a:prstGeom>
        </p:spPr>
        <p:txBody>
          <a:bodyPr/>
          <a:lstStyle>
            <a:lvl1pPr marL="0" indent="0">
              <a:buClrTx/>
              <a:buSzTx/>
              <a:buNone/>
              <a:defRPr cap="small" sz="1400">
                <a:solidFill>
                  <a:schemeClr val="accent1"/>
                </a:solidFill>
                <a:latin typeface="Century Gothic"/>
                <a:ea typeface="Century Gothic"/>
                <a:cs typeface="Century Gothic"/>
                <a:sym typeface="Century Gothic"/>
              </a:defRPr>
            </a:lvl1pPr>
            <a:lvl2pPr marL="0" indent="457200">
              <a:buClrTx/>
              <a:buSzTx/>
              <a:buNone/>
              <a:defRPr cap="small" sz="1400">
                <a:solidFill>
                  <a:schemeClr val="accent1"/>
                </a:solidFill>
                <a:latin typeface="Century Gothic"/>
                <a:ea typeface="Century Gothic"/>
                <a:cs typeface="Century Gothic"/>
                <a:sym typeface="Century Gothic"/>
              </a:defRPr>
            </a:lvl2pPr>
            <a:lvl3pPr marL="0" indent="914400">
              <a:buClrTx/>
              <a:buSzTx/>
              <a:buNone/>
              <a:defRPr cap="small" sz="1400">
                <a:solidFill>
                  <a:schemeClr val="accent1"/>
                </a:solidFill>
                <a:latin typeface="Century Gothic"/>
                <a:ea typeface="Century Gothic"/>
                <a:cs typeface="Century Gothic"/>
                <a:sym typeface="Century Gothic"/>
              </a:defRPr>
            </a:lvl3pPr>
            <a:lvl4pPr marL="0" indent="1371600">
              <a:buClrTx/>
              <a:buSzTx/>
              <a:buNone/>
              <a:defRPr cap="small" sz="1400">
                <a:solidFill>
                  <a:schemeClr val="accent1"/>
                </a:solidFill>
                <a:latin typeface="Century Gothic"/>
                <a:ea typeface="Century Gothic"/>
                <a:cs typeface="Century Gothic"/>
                <a:sym typeface="Century Gothic"/>
              </a:defRPr>
            </a:lvl4pPr>
            <a:lvl5pPr marL="0" indent="1828800">
              <a:buClrTx/>
              <a:buSzTx/>
              <a:buNone/>
              <a:defRPr cap="small" sz="1400">
                <a:solidFill>
                  <a:schemeClr val="accent1"/>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85" name="Text Placeholder 3"/>
          <p:cNvSpPr/>
          <p:nvPr>
            <p:ph type="body" sz="quarter" idx="21"/>
          </p:nvPr>
        </p:nvSpPr>
        <p:spPr>
          <a:xfrm>
            <a:off x="1154954" y="4350656"/>
            <a:ext cx="8825660" cy="1676401"/>
          </a:xfrm>
          <a:prstGeom prst="rect">
            <a:avLst/>
          </a:prstGeom>
        </p:spPr>
        <p:txBody>
          <a:bodyPr anchor="ctr"/>
          <a:lstStyle/>
          <a:p>
            <a:pPr marL="0" indent="0">
              <a:buClrTx/>
              <a:buSzTx/>
              <a:buNone/>
              <a:defRPr sz="1800"/>
            </a:pPr>
          </a:p>
        </p:txBody>
      </p:sp>
      <p:sp>
        <p:nvSpPr>
          <p:cNvPr id="186" name="TextBox 8"/>
          <p:cNvSpPr txBox="1"/>
          <p:nvPr/>
        </p:nvSpPr>
        <p:spPr>
          <a:xfrm>
            <a:off x="944014" y="971252"/>
            <a:ext cx="710473" cy="1818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200">
                <a:solidFill>
                  <a:schemeClr val="accent1"/>
                </a:solidFill>
                <a:latin typeface="Arial"/>
                <a:ea typeface="Arial"/>
                <a:cs typeface="Arial"/>
                <a:sym typeface="Arial"/>
              </a:defRPr>
            </a:lvl1pPr>
          </a:lstStyle>
          <a:p>
            <a:pPr/>
            <a:r>
              <a:t>“</a:t>
            </a:r>
          </a:p>
        </p:txBody>
      </p:sp>
      <p:sp>
        <p:nvSpPr>
          <p:cNvPr id="187" name="TextBox 12"/>
          <p:cNvSpPr txBox="1"/>
          <p:nvPr/>
        </p:nvSpPr>
        <p:spPr>
          <a:xfrm>
            <a:off x="9376210" y="2613786"/>
            <a:ext cx="710473" cy="1818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200">
                <a:solidFill>
                  <a:schemeClr val="accent1"/>
                </a:solidFill>
                <a:latin typeface="Arial"/>
                <a:ea typeface="Arial"/>
                <a:cs typeface="Arial"/>
                <a:sym typeface="Arial"/>
              </a:defRPr>
            </a:lvl1pPr>
          </a:lstStyle>
          <a:p>
            <a:pPr/>
            <a:r>
              <a:t>”</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pic>
        <p:nvPicPr>
          <p:cNvPr id="195"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96"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97"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98"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99"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00"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01" name="Title Text"/>
          <p:cNvSpPr txBox="1"/>
          <p:nvPr>
            <p:ph type="title"/>
          </p:nvPr>
        </p:nvSpPr>
        <p:spPr>
          <a:xfrm>
            <a:off x="1154954" y="3124200"/>
            <a:ext cx="8825660" cy="1653181"/>
          </a:xfrm>
          <a:prstGeom prst="rect">
            <a:avLst/>
          </a:prstGeom>
        </p:spPr>
        <p:txBody>
          <a:bodyPr anchor="b">
            <a:normAutofit fontScale="100000" lnSpcReduction="0"/>
          </a:bodyPr>
          <a:lstStyle>
            <a:lvl1pPr>
              <a:defRPr sz="4000"/>
            </a:lvl1pPr>
          </a:lstStyle>
          <a:p>
            <a:pPr/>
            <a:r>
              <a:t>Title Text</a:t>
            </a:r>
          </a:p>
        </p:txBody>
      </p:sp>
      <p:sp>
        <p:nvSpPr>
          <p:cNvPr id="202" name="Body Level One…"/>
          <p:cNvSpPr txBox="1"/>
          <p:nvPr>
            <p:ph type="body" sz="quarter" idx="1"/>
          </p:nvPr>
        </p:nvSpPr>
        <p:spPr>
          <a:xfrm>
            <a:off x="1154954" y="4777380"/>
            <a:ext cx="8825659" cy="860401"/>
          </a:xfrm>
          <a:prstGeom prst="rect">
            <a:avLst/>
          </a:prstGeom>
        </p:spPr>
        <p:txBody>
          <a:bodyPr/>
          <a:lstStyle>
            <a:lvl1pPr marL="0" indent="0">
              <a:buClrTx/>
              <a:buSzTx/>
              <a:buNone/>
              <a:defRPr sz="2000">
                <a:solidFill>
                  <a:schemeClr val="accent1"/>
                </a:solidFill>
              </a:defRPr>
            </a:lvl1pPr>
            <a:lvl2pPr marL="0" indent="457200">
              <a:buClrTx/>
              <a:buSzTx/>
              <a:buNone/>
              <a:defRPr sz="2000">
                <a:solidFill>
                  <a:schemeClr val="accent1"/>
                </a:solidFill>
              </a:defRPr>
            </a:lvl2pPr>
            <a:lvl3pPr marL="0" indent="914400">
              <a:buClrTx/>
              <a:buSzTx/>
              <a:buNone/>
              <a:defRPr sz="2000">
                <a:solidFill>
                  <a:schemeClr val="accent1"/>
                </a:solidFill>
              </a:defRPr>
            </a:lvl3pPr>
            <a:lvl4pPr marL="0" indent="1371600">
              <a:buClrTx/>
              <a:buSzTx/>
              <a:buNone/>
              <a:defRPr sz="2000">
                <a:solidFill>
                  <a:schemeClr val="accent1"/>
                </a:solidFill>
              </a:defRPr>
            </a:lvl4pPr>
            <a:lvl5pPr marL="0" indent="1828800">
              <a:buClrTx/>
              <a:buSzTx/>
              <a:buNone/>
              <a:defRPr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lumn">
    <p:spTree>
      <p:nvGrpSpPr>
        <p:cNvPr id="1" name=""/>
        <p:cNvGrpSpPr/>
        <p:nvPr/>
      </p:nvGrpSpPr>
      <p:grpSpPr>
        <a:xfrm>
          <a:off x="0" y="0"/>
          <a:ext cx="0" cy="0"/>
          <a:chOff x="0" y="0"/>
          <a:chExt cx="0" cy="0"/>
        </a:xfrm>
      </p:grpSpPr>
      <p:pic>
        <p:nvPicPr>
          <p:cNvPr id="210"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11"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12"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13"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214"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15"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16" name="Title Text"/>
          <p:cNvSpPr txBox="1"/>
          <p:nvPr>
            <p:ph type="title"/>
          </p:nvPr>
        </p:nvSpPr>
        <p:spPr>
          <a:xfrm>
            <a:off x="646110" y="452718"/>
            <a:ext cx="9404724" cy="1065207"/>
          </a:xfrm>
          <a:prstGeom prst="rect">
            <a:avLst/>
          </a:prstGeom>
        </p:spPr>
        <p:txBody>
          <a:bodyPr>
            <a:normAutofit fontScale="100000" lnSpcReduction="0"/>
          </a:bodyPr>
          <a:lstStyle>
            <a:lvl1pPr>
              <a:defRPr sz="4200"/>
            </a:lvl1pPr>
          </a:lstStyle>
          <a:p>
            <a:pPr/>
            <a:r>
              <a:t>Title Text</a:t>
            </a:r>
          </a:p>
        </p:txBody>
      </p:sp>
      <p:sp>
        <p:nvSpPr>
          <p:cNvPr id="217" name="Body Level One…"/>
          <p:cNvSpPr txBox="1"/>
          <p:nvPr>
            <p:ph type="body" sz="quarter" idx="1"/>
          </p:nvPr>
        </p:nvSpPr>
        <p:spPr>
          <a:xfrm>
            <a:off x="632946" y="1981200"/>
            <a:ext cx="294686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18" name="Text Placeholder 3"/>
          <p:cNvSpPr/>
          <p:nvPr>
            <p:ph type="body" sz="quarter" idx="21"/>
          </p:nvPr>
        </p:nvSpPr>
        <p:spPr>
          <a:xfrm>
            <a:off x="652462" y="2667000"/>
            <a:ext cx="2927351" cy="3589338"/>
          </a:xfrm>
          <a:prstGeom prst="rect">
            <a:avLst/>
          </a:prstGeom>
        </p:spPr>
        <p:txBody>
          <a:bodyPr/>
          <a:lstStyle/>
          <a:p>
            <a:pPr marL="0" indent="0">
              <a:buClrTx/>
              <a:buSzTx/>
              <a:buNone/>
              <a:defRPr sz="1400"/>
            </a:pPr>
          </a:p>
        </p:txBody>
      </p:sp>
      <p:sp>
        <p:nvSpPr>
          <p:cNvPr id="219" name="Text Placeholder 4"/>
          <p:cNvSpPr/>
          <p:nvPr>
            <p:ph type="body" sz="quarter" idx="22"/>
          </p:nvPr>
        </p:nvSpPr>
        <p:spPr>
          <a:xfrm>
            <a:off x="3883659" y="1981199"/>
            <a:ext cx="2936242" cy="576264"/>
          </a:xfrm>
          <a:prstGeom prst="rect">
            <a:avLst/>
          </a:prstGeom>
        </p:spPr>
        <p:txBody>
          <a:bodyPr anchor="b"/>
          <a:lstStyle/>
          <a:p>
            <a:pPr marL="0" indent="0">
              <a:buClrTx/>
              <a:buSzTx/>
              <a:buNone/>
              <a:defRPr sz="2400">
                <a:solidFill>
                  <a:schemeClr val="accent1"/>
                </a:solidFill>
              </a:defRPr>
            </a:pPr>
          </a:p>
        </p:txBody>
      </p:sp>
      <p:sp>
        <p:nvSpPr>
          <p:cNvPr id="220" name="Text Placeholder 3"/>
          <p:cNvSpPr/>
          <p:nvPr>
            <p:ph type="body" sz="quarter" idx="23"/>
          </p:nvPr>
        </p:nvSpPr>
        <p:spPr>
          <a:xfrm>
            <a:off x="3873105" y="2667000"/>
            <a:ext cx="2946795" cy="3589338"/>
          </a:xfrm>
          <a:prstGeom prst="rect">
            <a:avLst/>
          </a:prstGeom>
        </p:spPr>
        <p:txBody>
          <a:bodyPr/>
          <a:lstStyle/>
          <a:p>
            <a:pPr marL="0" indent="0">
              <a:buClrTx/>
              <a:buSzTx/>
              <a:buNone/>
              <a:defRPr sz="1400"/>
            </a:pPr>
          </a:p>
        </p:txBody>
      </p:sp>
      <p:sp>
        <p:nvSpPr>
          <p:cNvPr id="221" name="Text Placeholder 4"/>
          <p:cNvSpPr/>
          <p:nvPr>
            <p:ph type="body" sz="quarter" idx="24"/>
          </p:nvPr>
        </p:nvSpPr>
        <p:spPr>
          <a:xfrm>
            <a:off x="7124699" y="1981199"/>
            <a:ext cx="2932115" cy="576264"/>
          </a:xfrm>
          <a:prstGeom prst="rect">
            <a:avLst/>
          </a:prstGeom>
        </p:spPr>
        <p:txBody>
          <a:bodyPr anchor="b"/>
          <a:lstStyle/>
          <a:p>
            <a:pPr marL="0" indent="0">
              <a:buClrTx/>
              <a:buSzTx/>
              <a:buNone/>
              <a:defRPr sz="2400">
                <a:solidFill>
                  <a:schemeClr val="accent1"/>
                </a:solidFill>
              </a:defRPr>
            </a:pPr>
          </a:p>
        </p:txBody>
      </p:sp>
      <p:sp>
        <p:nvSpPr>
          <p:cNvPr id="222" name="Text Placeholder 3"/>
          <p:cNvSpPr/>
          <p:nvPr>
            <p:ph type="body" sz="quarter" idx="25"/>
          </p:nvPr>
        </p:nvSpPr>
        <p:spPr>
          <a:xfrm>
            <a:off x="7124699" y="2667000"/>
            <a:ext cx="2932115" cy="3589338"/>
          </a:xfrm>
          <a:prstGeom prst="rect">
            <a:avLst/>
          </a:prstGeom>
        </p:spPr>
        <p:txBody>
          <a:bodyPr/>
          <a:lstStyle/>
          <a:p>
            <a:pPr marL="0" indent="0">
              <a:buClrTx/>
              <a:buSzTx/>
              <a:buNone/>
              <a:defRPr sz="1400"/>
            </a:pPr>
          </a:p>
        </p:txBody>
      </p:sp>
      <p:sp>
        <p:nvSpPr>
          <p:cNvPr id="223" name="Straight Connector 16"/>
          <p:cNvSpPr/>
          <p:nvPr/>
        </p:nvSpPr>
        <p:spPr>
          <a:xfrm flipH="1">
            <a:off x="3726141" y="2133600"/>
            <a:ext cx="1" cy="3962401"/>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24" name="Straight Connector 17"/>
          <p:cNvSpPr/>
          <p:nvPr/>
        </p:nvSpPr>
        <p:spPr>
          <a:xfrm flipH="1">
            <a:off x="6962226" y="2133600"/>
            <a:ext cx="1" cy="3966883"/>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icture Column">
    <p:spTree>
      <p:nvGrpSpPr>
        <p:cNvPr id="1" name=""/>
        <p:cNvGrpSpPr/>
        <p:nvPr/>
      </p:nvGrpSpPr>
      <p:grpSpPr>
        <a:xfrm>
          <a:off x="0" y="0"/>
          <a:ext cx="0" cy="0"/>
          <a:chOff x="0" y="0"/>
          <a:chExt cx="0" cy="0"/>
        </a:xfrm>
      </p:grpSpPr>
      <p:pic>
        <p:nvPicPr>
          <p:cNvPr id="23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3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3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35"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23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3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238" name="Title Text"/>
          <p:cNvSpPr txBox="1"/>
          <p:nvPr>
            <p:ph type="title"/>
          </p:nvPr>
        </p:nvSpPr>
        <p:spPr>
          <a:xfrm>
            <a:off x="646110" y="452718"/>
            <a:ext cx="9404724" cy="1065207"/>
          </a:xfrm>
          <a:prstGeom prst="rect">
            <a:avLst/>
          </a:prstGeom>
        </p:spPr>
        <p:txBody>
          <a:bodyPr>
            <a:normAutofit fontScale="100000" lnSpcReduction="0"/>
          </a:bodyPr>
          <a:lstStyle>
            <a:lvl1pPr>
              <a:defRPr sz="4200"/>
            </a:lvl1pPr>
          </a:lstStyle>
          <a:p>
            <a:pPr/>
            <a:r>
              <a:t>Title Text</a:t>
            </a:r>
          </a:p>
        </p:txBody>
      </p:sp>
      <p:sp>
        <p:nvSpPr>
          <p:cNvPr id="239" name="Body Level One…"/>
          <p:cNvSpPr txBox="1"/>
          <p:nvPr>
            <p:ph type="body" sz="quarter" idx="1"/>
          </p:nvPr>
        </p:nvSpPr>
        <p:spPr>
          <a:xfrm>
            <a:off x="652462" y="4250949"/>
            <a:ext cx="2940051"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40" name="Picture Placeholder 2"/>
          <p:cNvSpPr/>
          <p:nvPr>
            <p:ph type="pic" sz="quarter" idx="21"/>
          </p:nvPr>
        </p:nvSpPr>
        <p:spPr>
          <a:xfrm>
            <a:off x="652462" y="2209800"/>
            <a:ext cx="2940051"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1" name="Text Placeholder 3"/>
          <p:cNvSpPr/>
          <p:nvPr>
            <p:ph type="body" sz="quarter" idx="22"/>
          </p:nvPr>
        </p:nvSpPr>
        <p:spPr>
          <a:xfrm>
            <a:off x="652462" y="4827211"/>
            <a:ext cx="2940051" cy="659190"/>
          </a:xfrm>
          <a:prstGeom prst="rect">
            <a:avLst/>
          </a:prstGeom>
        </p:spPr>
        <p:txBody>
          <a:bodyPr/>
          <a:lstStyle/>
          <a:p>
            <a:pPr marL="0" indent="0">
              <a:buClrTx/>
              <a:buSzTx/>
              <a:buNone/>
              <a:defRPr sz="1400"/>
            </a:pPr>
          </a:p>
        </p:txBody>
      </p:sp>
      <p:sp>
        <p:nvSpPr>
          <p:cNvPr id="242" name="Text Placeholder 4"/>
          <p:cNvSpPr/>
          <p:nvPr>
            <p:ph type="body" sz="quarter" idx="23"/>
          </p:nvPr>
        </p:nvSpPr>
        <p:spPr>
          <a:xfrm>
            <a:off x="3889375" y="4250949"/>
            <a:ext cx="2930525" cy="576263"/>
          </a:xfrm>
          <a:prstGeom prst="rect">
            <a:avLst/>
          </a:prstGeom>
        </p:spPr>
        <p:txBody>
          <a:bodyPr anchor="b"/>
          <a:lstStyle/>
          <a:p>
            <a:pPr marL="0" indent="0">
              <a:buClrTx/>
              <a:buSzTx/>
              <a:buNone/>
              <a:defRPr sz="2400">
                <a:solidFill>
                  <a:schemeClr val="accent1"/>
                </a:solidFill>
              </a:defRPr>
            </a:pPr>
          </a:p>
        </p:txBody>
      </p:sp>
      <p:sp>
        <p:nvSpPr>
          <p:cNvPr id="243" name="Picture Placeholder 2"/>
          <p:cNvSpPr/>
          <p:nvPr>
            <p:ph type="pic" sz="quarter" idx="24"/>
          </p:nvPr>
        </p:nvSpPr>
        <p:spPr>
          <a:xfrm>
            <a:off x="3889373" y="2209800"/>
            <a:ext cx="2930526"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4" name="Text Placeholder 3"/>
          <p:cNvSpPr/>
          <p:nvPr>
            <p:ph type="body" sz="quarter" idx="25"/>
          </p:nvPr>
        </p:nvSpPr>
        <p:spPr>
          <a:xfrm>
            <a:off x="3888021" y="4827210"/>
            <a:ext cx="2934407" cy="659189"/>
          </a:xfrm>
          <a:prstGeom prst="rect">
            <a:avLst/>
          </a:prstGeom>
        </p:spPr>
        <p:txBody>
          <a:bodyPr/>
          <a:lstStyle/>
          <a:p>
            <a:pPr marL="0" indent="0">
              <a:buClrTx/>
              <a:buSzTx/>
              <a:buNone/>
              <a:defRPr sz="1400"/>
            </a:pPr>
          </a:p>
        </p:txBody>
      </p:sp>
      <p:sp>
        <p:nvSpPr>
          <p:cNvPr id="245" name="Text Placeholder 4"/>
          <p:cNvSpPr/>
          <p:nvPr>
            <p:ph type="body" sz="quarter" idx="26"/>
          </p:nvPr>
        </p:nvSpPr>
        <p:spPr>
          <a:xfrm>
            <a:off x="7124699" y="4250949"/>
            <a:ext cx="2932115" cy="576263"/>
          </a:xfrm>
          <a:prstGeom prst="rect">
            <a:avLst/>
          </a:prstGeom>
        </p:spPr>
        <p:txBody>
          <a:bodyPr anchor="b"/>
          <a:lstStyle/>
          <a:p>
            <a:pPr marL="0" indent="0">
              <a:buClrTx/>
              <a:buSzTx/>
              <a:buNone/>
              <a:defRPr sz="2400">
                <a:solidFill>
                  <a:schemeClr val="accent1"/>
                </a:solidFill>
              </a:defRPr>
            </a:pPr>
          </a:p>
        </p:txBody>
      </p:sp>
      <p:sp>
        <p:nvSpPr>
          <p:cNvPr id="246" name="Picture Placeholder 2"/>
          <p:cNvSpPr/>
          <p:nvPr>
            <p:ph type="pic" sz="quarter" idx="27"/>
          </p:nvPr>
        </p:nvSpPr>
        <p:spPr>
          <a:xfrm>
            <a:off x="7124699" y="2209800"/>
            <a:ext cx="2932114" cy="1524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47" name="Text Placeholder 3"/>
          <p:cNvSpPr/>
          <p:nvPr>
            <p:ph type="body" sz="quarter" idx="28"/>
          </p:nvPr>
        </p:nvSpPr>
        <p:spPr>
          <a:xfrm>
            <a:off x="7124575" y="4827208"/>
            <a:ext cx="2935998" cy="659190"/>
          </a:xfrm>
          <a:prstGeom prst="rect">
            <a:avLst/>
          </a:prstGeom>
        </p:spPr>
        <p:txBody>
          <a:bodyPr/>
          <a:lstStyle/>
          <a:p>
            <a:pPr marL="0" indent="0">
              <a:buClrTx/>
              <a:buSzTx/>
              <a:buNone/>
              <a:defRPr sz="1400"/>
            </a:pPr>
          </a:p>
        </p:txBody>
      </p:sp>
      <p:sp>
        <p:nvSpPr>
          <p:cNvPr id="248" name="Straight Connector 16"/>
          <p:cNvSpPr/>
          <p:nvPr/>
        </p:nvSpPr>
        <p:spPr>
          <a:xfrm flipH="1">
            <a:off x="3726141" y="2133600"/>
            <a:ext cx="1" cy="3962401"/>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49" name="Straight Connector 17"/>
          <p:cNvSpPr/>
          <p:nvPr/>
        </p:nvSpPr>
        <p:spPr>
          <a:xfrm flipH="1">
            <a:off x="6962226" y="2133600"/>
            <a:ext cx="1" cy="3966883"/>
          </a:xfrm>
          <a:prstGeom prst="line">
            <a:avLst/>
          </a:prstGeom>
          <a:ln w="12700" cap="rnd">
            <a:solidFill>
              <a:schemeClr val="accent1">
                <a:alpha val="40000"/>
              </a:schemeClr>
            </a:solidFill>
          </a:ln>
        </p:spPr>
        <p:txBody>
          <a:bodyPr lIns="45719" rIns="45719"/>
          <a:lstStyle/>
          <a:p>
            <a:pPr>
              <a:defRPr>
                <a:solidFill>
                  <a:srgbClr val="FFFFFF"/>
                </a:solidFill>
              </a:defRPr>
            </a:pPr>
          </a:p>
        </p:txBody>
      </p:sp>
      <p:sp>
        <p:nvSpPr>
          <p:cNvPr id="2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spTree>
      <p:nvGrpSpPr>
        <p:cNvPr id="1" name=""/>
        <p:cNvGrpSpPr/>
        <p:nvPr/>
      </p:nvGrpSpPr>
      <p:grpSpPr>
        <a:xfrm>
          <a:off x="0" y="0"/>
          <a:ext cx="0" cy="0"/>
          <a:chOff x="0" y="0"/>
          <a:chExt cx="0" cy="0"/>
        </a:xfrm>
      </p:grpSpPr>
      <p:pic>
        <p:nvPicPr>
          <p:cNvPr id="25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5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5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60"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26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6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pic>
        <p:nvPicPr>
          <p:cNvPr id="263" name="Picture 18" descr="Picture 18"/>
          <p:cNvPicPr>
            <a:picLocks noChangeAspect="1"/>
          </p:cNvPicPr>
          <p:nvPr/>
        </p:nvPicPr>
        <p:blipFill>
          <a:blip r:embed="rId6">
            <a:extLst/>
          </a:blip>
          <a:stretch>
            <a:fillRect/>
          </a:stretch>
        </p:blipFill>
        <p:spPr>
          <a:xfrm>
            <a:off x="0" y="0"/>
            <a:ext cx="12192000" cy="1143000"/>
          </a:xfrm>
          <a:prstGeom prst="rect">
            <a:avLst/>
          </a:prstGeom>
          <a:ln w="12700">
            <a:miter lim="400000"/>
          </a:ln>
        </p:spPr>
      </p:pic>
      <p:pic>
        <p:nvPicPr>
          <p:cNvPr id="264" name="Picture 19" descr="Picture 19"/>
          <p:cNvPicPr>
            <a:picLocks noChangeAspect="1"/>
          </p:cNvPicPr>
          <p:nvPr/>
        </p:nvPicPr>
        <p:blipFill>
          <a:blip r:embed="rId7">
            <a:extLst/>
          </a:blip>
          <a:stretch>
            <a:fillRect/>
          </a:stretch>
        </p:blipFill>
        <p:spPr>
          <a:xfrm>
            <a:off x="508000" y="6524625"/>
            <a:ext cx="3657600" cy="196850"/>
          </a:xfrm>
          <a:prstGeom prst="rect">
            <a:avLst/>
          </a:prstGeom>
          <a:ln w="12700">
            <a:miter lim="400000"/>
          </a:ln>
        </p:spPr>
      </p:pic>
      <p:pic>
        <p:nvPicPr>
          <p:cNvPr id="265" name="Picture 20" descr="Picture 20"/>
          <p:cNvPicPr>
            <a:picLocks noChangeAspect="1"/>
          </p:cNvPicPr>
          <p:nvPr/>
        </p:nvPicPr>
        <p:blipFill>
          <a:blip r:embed="rId8">
            <a:extLst/>
          </a:blip>
          <a:stretch>
            <a:fillRect/>
          </a:stretch>
        </p:blipFill>
        <p:spPr>
          <a:xfrm>
            <a:off x="8479367" y="6129339"/>
            <a:ext cx="3103034" cy="592138"/>
          </a:xfrm>
          <a:prstGeom prst="rect">
            <a:avLst/>
          </a:prstGeom>
          <a:ln w="12700">
            <a:miter lim="400000"/>
          </a:ln>
        </p:spPr>
      </p:pic>
      <p:sp>
        <p:nvSpPr>
          <p:cNvPr id="266" name="Rectangle 5"/>
          <p:cNvSpPr txBox="1"/>
          <p:nvPr/>
        </p:nvSpPr>
        <p:spPr>
          <a:xfrm>
            <a:off x="7721600" y="381000"/>
            <a:ext cx="3860800" cy="812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lgn="r">
              <a:defRPr sz="2400">
                <a:solidFill>
                  <a:srgbClr val="FFFFFF"/>
                </a:solidFill>
                <a:latin typeface="Verdana"/>
                <a:ea typeface="Verdana"/>
                <a:cs typeface="Verdana"/>
                <a:sym typeface="Verdana"/>
              </a:defRPr>
            </a:pPr>
            <a:r>
              <a:t>QI Methods</a:t>
            </a:r>
            <a:br/>
          </a:p>
        </p:txBody>
      </p:sp>
      <p:pic>
        <p:nvPicPr>
          <p:cNvPr id="267" name="Picture 18" descr="Picture 18"/>
          <p:cNvPicPr>
            <a:picLocks noChangeAspect="1"/>
          </p:cNvPicPr>
          <p:nvPr/>
        </p:nvPicPr>
        <p:blipFill>
          <a:blip r:embed="rId6">
            <a:extLst/>
          </a:blip>
          <a:stretch>
            <a:fillRect/>
          </a:stretch>
        </p:blipFill>
        <p:spPr>
          <a:xfrm>
            <a:off x="0" y="0"/>
            <a:ext cx="12192000" cy="1143000"/>
          </a:xfrm>
          <a:prstGeom prst="rect">
            <a:avLst/>
          </a:prstGeom>
          <a:ln w="12700">
            <a:miter lim="400000"/>
          </a:ln>
        </p:spPr>
      </p:pic>
      <p:pic>
        <p:nvPicPr>
          <p:cNvPr id="268" name="Picture 19" descr="Picture 19"/>
          <p:cNvPicPr>
            <a:picLocks noChangeAspect="1"/>
          </p:cNvPicPr>
          <p:nvPr/>
        </p:nvPicPr>
        <p:blipFill>
          <a:blip r:embed="rId7">
            <a:extLst/>
          </a:blip>
          <a:stretch>
            <a:fillRect/>
          </a:stretch>
        </p:blipFill>
        <p:spPr>
          <a:xfrm>
            <a:off x="508000" y="6524625"/>
            <a:ext cx="3657600" cy="196850"/>
          </a:xfrm>
          <a:prstGeom prst="rect">
            <a:avLst/>
          </a:prstGeom>
          <a:ln w="12700">
            <a:miter lim="400000"/>
          </a:ln>
        </p:spPr>
      </p:pic>
      <p:pic>
        <p:nvPicPr>
          <p:cNvPr id="269" name="Picture 20" descr="Picture 20"/>
          <p:cNvPicPr>
            <a:picLocks noChangeAspect="1"/>
          </p:cNvPicPr>
          <p:nvPr/>
        </p:nvPicPr>
        <p:blipFill>
          <a:blip r:embed="rId8">
            <a:extLst/>
          </a:blip>
          <a:stretch>
            <a:fillRect/>
          </a:stretch>
        </p:blipFill>
        <p:spPr>
          <a:xfrm>
            <a:off x="8479367" y="6129339"/>
            <a:ext cx="3103034" cy="592138"/>
          </a:xfrm>
          <a:prstGeom prst="rect">
            <a:avLst/>
          </a:prstGeom>
          <a:ln w="12700">
            <a:miter lim="400000"/>
          </a:ln>
        </p:spPr>
      </p:pic>
      <p:sp>
        <p:nvSpPr>
          <p:cNvPr id="270" name="Rectangle 10"/>
          <p:cNvSpPr txBox="1"/>
          <p:nvPr/>
        </p:nvSpPr>
        <p:spPr>
          <a:xfrm>
            <a:off x="7721600" y="381000"/>
            <a:ext cx="3860800" cy="812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lgn="r">
              <a:defRPr sz="2400">
                <a:solidFill>
                  <a:srgbClr val="FFFFFF"/>
                </a:solidFill>
                <a:latin typeface="Verdana"/>
                <a:ea typeface="Verdana"/>
                <a:cs typeface="Verdana"/>
                <a:sym typeface="Verdana"/>
              </a:defRPr>
            </a:pPr>
            <a:r>
              <a:t>QI Methods</a:t>
            </a:r>
            <a:br/>
          </a:p>
        </p:txBody>
      </p:sp>
      <p:sp>
        <p:nvSpPr>
          <p:cNvPr id="271" name="Slide Number"/>
          <p:cNvSpPr txBox="1"/>
          <p:nvPr>
            <p:ph type="sldNum" sz="quarter" idx="2"/>
          </p:nvPr>
        </p:nvSpPr>
        <p:spPr>
          <a:xfrm>
            <a:off x="7315200" y="5833109"/>
            <a:ext cx="2844800" cy="523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and Content">
    <p:spTree>
      <p:nvGrpSpPr>
        <p:cNvPr id="1" name=""/>
        <p:cNvGrpSpPr/>
        <p:nvPr/>
      </p:nvGrpSpPr>
      <p:grpSpPr>
        <a:xfrm>
          <a:off x="0" y="0"/>
          <a:ext cx="0" cy="0"/>
          <a:chOff x="0" y="0"/>
          <a:chExt cx="0" cy="0"/>
        </a:xfrm>
      </p:grpSpPr>
      <p:pic>
        <p:nvPicPr>
          <p:cNvPr id="278"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279"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280"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281"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282"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283"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pic>
        <p:nvPicPr>
          <p:cNvPr id="284" name="Picture 18" descr="Picture 18"/>
          <p:cNvPicPr>
            <a:picLocks noChangeAspect="1"/>
          </p:cNvPicPr>
          <p:nvPr/>
        </p:nvPicPr>
        <p:blipFill>
          <a:blip r:embed="rId6">
            <a:extLst/>
          </a:blip>
          <a:stretch>
            <a:fillRect/>
          </a:stretch>
        </p:blipFill>
        <p:spPr>
          <a:xfrm>
            <a:off x="0" y="0"/>
            <a:ext cx="12192000" cy="1143000"/>
          </a:xfrm>
          <a:prstGeom prst="rect">
            <a:avLst/>
          </a:prstGeom>
          <a:ln w="12700">
            <a:miter lim="400000"/>
          </a:ln>
        </p:spPr>
      </p:pic>
      <p:pic>
        <p:nvPicPr>
          <p:cNvPr id="285" name="Picture 19" descr="Picture 19"/>
          <p:cNvPicPr>
            <a:picLocks noChangeAspect="1"/>
          </p:cNvPicPr>
          <p:nvPr/>
        </p:nvPicPr>
        <p:blipFill>
          <a:blip r:embed="rId7">
            <a:extLst/>
          </a:blip>
          <a:stretch>
            <a:fillRect/>
          </a:stretch>
        </p:blipFill>
        <p:spPr>
          <a:xfrm>
            <a:off x="508000" y="6524625"/>
            <a:ext cx="3657600" cy="196850"/>
          </a:xfrm>
          <a:prstGeom prst="rect">
            <a:avLst/>
          </a:prstGeom>
          <a:ln w="12700">
            <a:miter lim="400000"/>
          </a:ln>
        </p:spPr>
      </p:pic>
      <p:pic>
        <p:nvPicPr>
          <p:cNvPr id="286" name="Picture 20" descr="Picture 20"/>
          <p:cNvPicPr>
            <a:picLocks noChangeAspect="1"/>
          </p:cNvPicPr>
          <p:nvPr/>
        </p:nvPicPr>
        <p:blipFill>
          <a:blip r:embed="rId8">
            <a:extLst/>
          </a:blip>
          <a:stretch>
            <a:fillRect/>
          </a:stretch>
        </p:blipFill>
        <p:spPr>
          <a:xfrm>
            <a:off x="8479367" y="6129339"/>
            <a:ext cx="3103034" cy="592138"/>
          </a:xfrm>
          <a:prstGeom prst="rect">
            <a:avLst/>
          </a:prstGeom>
          <a:ln w="12700">
            <a:miter lim="400000"/>
          </a:ln>
        </p:spPr>
      </p:pic>
      <p:sp>
        <p:nvSpPr>
          <p:cNvPr id="287" name="Rectangle 5"/>
          <p:cNvSpPr txBox="1"/>
          <p:nvPr/>
        </p:nvSpPr>
        <p:spPr>
          <a:xfrm>
            <a:off x="7721600" y="381000"/>
            <a:ext cx="3860800" cy="812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p>
            <a:pPr algn="r">
              <a:defRPr sz="2400">
                <a:solidFill>
                  <a:srgbClr val="FFFFFF"/>
                </a:solidFill>
                <a:latin typeface="Verdana"/>
                <a:ea typeface="Verdana"/>
                <a:cs typeface="Verdana"/>
                <a:sym typeface="Verdana"/>
              </a:defRPr>
            </a:pPr>
            <a:r>
              <a:t>QI Methods</a:t>
            </a:r>
            <a:br/>
          </a:p>
        </p:txBody>
      </p:sp>
      <p:sp>
        <p:nvSpPr>
          <p:cNvPr id="288" name="Slide Number"/>
          <p:cNvSpPr txBox="1"/>
          <p:nvPr>
            <p:ph type="sldNum" sz="quarter" idx="2"/>
          </p:nvPr>
        </p:nvSpPr>
        <p:spPr>
          <a:xfrm>
            <a:off x="7315200" y="5833109"/>
            <a:ext cx="2844800" cy="523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3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3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3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35"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3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3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38" name="Title Text"/>
          <p:cNvSpPr txBox="1"/>
          <p:nvPr>
            <p:ph type="title"/>
          </p:nvPr>
        </p:nvSpPr>
        <p:spPr>
          <a:xfrm>
            <a:off x="646110" y="452718"/>
            <a:ext cx="9404724" cy="1065207"/>
          </a:xfrm>
          <a:prstGeom prst="rect">
            <a:avLst/>
          </a:prstGeom>
        </p:spPr>
        <p:txBody>
          <a:bodyPr>
            <a:normAutofit fontScale="100000" lnSpcReduction="0"/>
          </a:bodyPr>
          <a:lstStyle/>
          <a:p>
            <a:pPr/>
            <a:r>
              <a:t>Title Text</a:t>
            </a:r>
          </a:p>
        </p:txBody>
      </p:sp>
      <p:sp>
        <p:nvSpPr>
          <p:cNvPr id="39" name="Body Level One…"/>
          <p:cNvSpPr txBox="1"/>
          <p:nvPr>
            <p:ph type="body" idx="1"/>
          </p:nvPr>
        </p:nvSpPr>
        <p:spPr>
          <a:xfrm>
            <a:off x="763587" y="1676400"/>
            <a:ext cx="9286266" cy="457199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4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4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4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50"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5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5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53" name="Title Text"/>
          <p:cNvSpPr txBox="1"/>
          <p:nvPr>
            <p:ph type="title"/>
          </p:nvPr>
        </p:nvSpPr>
        <p:spPr>
          <a:xfrm>
            <a:off x="1154955" y="2861733"/>
            <a:ext cx="8825658" cy="1915648"/>
          </a:xfrm>
          <a:prstGeom prst="rect">
            <a:avLst/>
          </a:prstGeom>
        </p:spPr>
        <p:txBody>
          <a:bodyPr anchor="b">
            <a:normAutofit fontScale="100000" lnSpcReduction="0"/>
          </a:bodyPr>
          <a:lstStyle>
            <a:lvl1pPr>
              <a:defRPr sz="4000"/>
            </a:lvl1pPr>
          </a:lstStyle>
          <a:p>
            <a:pPr/>
            <a:r>
              <a:t>Title Text</a:t>
            </a:r>
          </a:p>
        </p:txBody>
      </p:sp>
      <p:sp>
        <p:nvSpPr>
          <p:cNvPr id="54" name="Body Level One…"/>
          <p:cNvSpPr txBox="1"/>
          <p:nvPr>
            <p:ph type="body" sz="quarter" idx="1"/>
          </p:nvPr>
        </p:nvSpPr>
        <p:spPr>
          <a:xfrm>
            <a:off x="1154954" y="4777380"/>
            <a:ext cx="8825660" cy="860401"/>
          </a:xfrm>
          <a:prstGeom prst="rect">
            <a:avLst/>
          </a:prstGeom>
        </p:spPr>
        <p:txBody>
          <a:bodyPr/>
          <a:lstStyle>
            <a:lvl1pPr marL="0" indent="0">
              <a:buClrTx/>
              <a:buSzTx/>
              <a:buNone/>
              <a:defRPr cap="all" sz="2000">
                <a:solidFill>
                  <a:schemeClr val="accent1"/>
                </a:solidFill>
              </a:defRPr>
            </a:lvl1pPr>
            <a:lvl2pPr marL="0" indent="457200">
              <a:buClrTx/>
              <a:buSzTx/>
              <a:buNone/>
              <a:defRPr cap="all" sz="2000">
                <a:solidFill>
                  <a:schemeClr val="accent1"/>
                </a:solidFill>
              </a:defRPr>
            </a:lvl2pPr>
            <a:lvl3pPr marL="0" indent="914400">
              <a:buClrTx/>
              <a:buSzTx/>
              <a:buNone/>
              <a:defRPr cap="all" sz="2000">
                <a:solidFill>
                  <a:schemeClr val="accent1"/>
                </a:solidFill>
              </a:defRPr>
            </a:lvl3pPr>
            <a:lvl4pPr marL="0" indent="1371600">
              <a:buClrTx/>
              <a:buSzTx/>
              <a:buNone/>
              <a:defRPr cap="all" sz="2000">
                <a:solidFill>
                  <a:schemeClr val="accent1"/>
                </a:solidFill>
              </a:defRPr>
            </a:lvl4pPr>
            <a:lvl5pPr marL="0" indent="1828800">
              <a:buClrTx/>
              <a:buSzTx/>
              <a:buNone/>
              <a:defRPr cap="all"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62"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63"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6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65"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66"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6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68" name="Title Text"/>
          <p:cNvSpPr txBox="1"/>
          <p:nvPr>
            <p:ph type="title"/>
          </p:nvPr>
        </p:nvSpPr>
        <p:spPr>
          <a:xfrm>
            <a:off x="646110" y="452718"/>
            <a:ext cx="9404724" cy="1065207"/>
          </a:xfrm>
          <a:prstGeom prst="rect">
            <a:avLst/>
          </a:prstGeom>
        </p:spPr>
        <p:txBody>
          <a:bodyPr>
            <a:normAutofit fontScale="100000" lnSpcReduction="0"/>
          </a:bodyPr>
          <a:lstStyle/>
          <a:p>
            <a:pPr/>
            <a:r>
              <a:t>Title Text</a:t>
            </a:r>
          </a:p>
        </p:txBody>
      </p:sp>
      <p:sp>
        <p:nvSpPr>
          <p:cNvPr id="69" name="Body Level One…"/>
          <p:cNvSpPr txBox="1"/>
          <p:nvPr>
            <p:ph type="body" sz="half" idx="1"/>
          </p:nvPr>
        </p:nvSpPr>
        <p:spPr>
          <a:xfrm>
            <a:off x="1103312" y="2060575"/>
            <a:ext cx="4396340" cy="4195763"/>
          </a:xfrm>
          <a:prstGeom prst="rect">
            <a:avLst/>
          </a:prstGeom>
        </p:spPr>
        <p:txBody>
          <a:bodyPr/>
          <a:lstStyle>
            <a:lvl3pPr marL="1371600" indent="-457200"/>
            <a:lvl4pPr marL="1905000" indent="-533400"/>
            <a:lvl5pPr marL="2362200" indent="-533400"/>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77"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78"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79"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80"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81"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82"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83" name="Title Text"/>
          <p:cNvSpPr txBox="1"/>
          <p:nvPr>
            <p:ph type="title"/>
          </p:nvPr>
        </p:nvSpPr>
        <p:spPr>
          <a:xfrm>
            <a:off x="646110" y="452718"/>
            <a:ext cx="9404724" cy="1065207"/>
          </a:xfrm>
          <a:prstGeom prst="rect">
            <a:avLst/>
          </a:prstGeom>
        </p:spPr>
        <p:txBody>
          <a:bodyPr>
            <a:normAutofit fontScale="100000" lnSpcReduction="0"/>
          </a:bodyPr>
          <a:lstStyle/>
          <a:p>
            <a:pPr/>
            <a:r>
              <a:t>Title Text</a:t>
            </a:r>
          </a:p>
        </p:txBody>
      </p:sp>
      <p:sp>
        <p:nvSpPr>
          <p:cNvPr id="84" name="Body Level One…"/>
          <p:cNvSpPr txBox="1"/>
          <p:nvPr>
            <p:ph type="body" sz="quarter" idx="1"/>
          </p:nvPr>
        </p:nvSpPr>
        <p:spPr>
          <a:xfrm>
            <a:off x="1103312" y="1905000"/>
            <a:ext cx="4396339"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85" name="Text Placeholder 4"/>
          <p:cNvSpPr/>
          <p:nvPr>
            <p:ph type="body" sz="quarter" idx="21"/>
          </p:nvPr>
        </p:nvSpPr>
        <p:spPr>
          <a:xfrm>
            <a:off x="5654495" y="1904999"/>
            <a:ext cx="4396340" cy="576264"/>
          </a:xfrm>
          <a:prstGeom prst="rect">
            <a:avLst/>
          </a:prstGeom>
        </p:spPr>
        <p:txBody>
          <a:bodyPr anchor="b"/>
          <a:lstStyle/>
          <a:p>
            <a:pPr marL="0" indent="0">
              <a:buClrTx/>
              <a:buSzTx/>
              <a:buNone/>
              <a:defRPr sz="2400">
                <a:solidFill>
                  <a:schemeClr val="accent1"/>
                </a:solidFill>
              </a:defRPr>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93"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94"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95"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96"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97"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98"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99" name="Title Text"/>
          <p:cNvSpPr txBox="1"/>
          <p:nvPr>
            <p:ph type="title"/>
          </p:nvPr>
        </p:nvSpPr>
        <p:spPr>
          <a:xfrm>
            <a:off x="646110" y="452718"/>
            <a:ext cx="9404724" cy="1065207"/>
          </a:xfrm>
          <a:prstGeom prst="rect">
            <a:avLst/>
          </a:prstGeom>
        </p:spPr>
        <p:txBody>
          <a:bodyPr>
            <a:normAutofit fontScale="100000" lnSpcReduction="0"/>
          </a:bodyPr>
          <a:lstStyle/>
          <a:p>
            <a:pPr/>
            <a:r>
              <a:t>Title Text</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114"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15"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16"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17"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18"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19"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20" name="Title Text"/>
          <p:cNvSpPr txBox="1"/>
          <p:nvPr>
            <p:ph type="title"/>
          </p:nvPr>
        </p:nvSpPr>
        <p:spPr>
          <a:xfrm>
            <a:off x="1154954" y="1447800"/>
            <a:ext cx="3401065" cy="1447800"/>
          </a:xfrm>
          <a:prstGeom prst="rect">
            <a:avLst/>
          </a:prstGeom>
        </p:spPr>
        <p:txBody>
          <a:bodyPr anchor="b">
            <a:normAutofit fontScale="100000" lnSpcReduction="0"/>
          </a:bodyPr>
          <a:lstStyle>
            <a:lvl1pPr>
              <a:defRPr sz="2400"/>
            </a:lvl1pPr>
          </a:lstStyle>
          <a:p>
            <a:pPr/>
            <a:r>
              <a:t>Title Text</a:t>
            </a:r>
          </a:p>
        </p:txBody>
      </p:sp>
      <p:sp>
        <p:nvSpPr>
          <p:cNvPr id="121" name="Body Level One…"/>
          <p:cNvSpPr txBox="1"/>
          <p:nvPr>
            <p:ph type="body" sz="half" idx="1"/>
          </p:nvPr>
        </p:nvSpPr>
        <p:spPr>
          <a:xfrm>
            <a:off x="4784616" y="1447800"/>
            <a:ext cx="5195998" cy="4572000"/>
          </a:xfrm>
          <a:prstGeom prst="rect">
            <a:avLst/>
          </a:prstGeom>
        </p:spPr>
        <p:txBody>
          <a:bodyPr anchor="ctr"/>
          <a:lstStyle>
            <a:lvl1pPr>
              <a:defRPr sz="2000"/>
            </a:lvl1pPr>
            <a:lvl2pPr marL="774700" indent="-317500">
              <a:defRPr sz="2000"/>
            </a:lvl2pPr>
            <a:lvl3pPr marL="1200150" indent="-285750">
              <a:defRPr sz="2000"/>
            </a:lvl3pPr>
            <a:lvl4pPr marL="1698171" indent="-326571">
              <a:defRPr sz="2000"/>
            </a:lvl4pPr>
            <a:lvl5pPr marL="2155371" indent="-326571">
              <a:defRPr sz="2000"/>
            </a:lvl5pPr>
          </a:lstStyle>
          <a:p>
            <a:pPr/>
            <a:r>
              <a:t>Body Level One</a:t>
            </a:r>
          </a:p>
          <a:p>
            <a:pPr lvl="1"/>
            <a:r>
              <a:t>Body Level Two</a:t>
            </a:r>
          </a:p>
          <a:p>
            <a:pPr lvl="2"/>
            <a:r>
              <a:t>Body Level Three</a:t>
            </a:r>
          </a:p>
          <a:p>
            <a:pPr lvl="3"/>
            <a:r>
              <a:t>Body Level Four</a:t>
            </a:r>
          </a:p>
          <a:p>
            <a:pPr lvl="4"/>
            <a:r>
              <a:t>Body Level Five</a:t>
            </a:r>
          </a:p>
        </p:txBody>
      </p:sp>
      <p:sp>
        <p:nvSpPr>
          <p:cNvPr id="122" name="Text Placeholder 3"/>
          <p:cNvSpPr/>
          <p:nvPr>
            <p:ph type="body" sz="quarter" idx="21"/>
          </p:nvPr>
        </p:nvSpPr>
        <p:spPr>
          <a:xfrm>
            <a:off x="1154954" y="3129279"/>
            <a:ext cx="3401063" cy="2895600"/>
          </a:xfrm>
          <a:prstGeom prst="rect">
            <a:avLst/>
          </a:prstGeom>
        </p:spPr>
        <p:txBody>
          <a:bodyPr/>
          <a:lstStyle/>
          <a:p>
            <a:pPr marL="0" indent="0">
              <a:buClrTx/>
              <a:buSzTx/>
              <a:buNone/>
              <a:defRPr sz="1400"/>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130" name="Picture 7" descr="Picture 7"/>
          <p:cNvPicPr>
            <a:picLocks noChangeAspect="1"/>
          </p:cNvPicPr>
          <p:nvPr/>
        </p:nvPicPr>
        <p:blipFill>
          <a:blip r:embed="rId2">
            <a:extLst/>
          </a:blip>
          <a:srcRect l="3613" t="0" r="0" b="0"/>
          <a:stretch>
            <a:fillRect/>
          </a:stretch>
        </p:blipFill>
        <p:spPr>
          <a:xfrm>
            <a:off x="0" y="2669684"/>
            <a:ext cx="4037013" cy="4188316"/>
          </a:xfrm>
          <a:prstGeom prst="rect">
            <a:avLst/>
          </a:prstGeom>
          <a:ln w="12700">
            <a:miter lim="400000"/>
          </a:ln>
        </p:spPr>
      </p:pic>
      <p:pic>
        <p:nvPicPr>
          <p:cNvPr id="131" name="Picture 6" descr="Picture 6"/>
          <p:cNvPicPr>
            <a:picLocks noChangeAspect="1"/>
          </p:cNvPicPr>
          <p:nvPr/>
        </p:nvPicPr>
        <p:blipFill>
          <a:blip r:embed="rId3">
            <a:extLst/>
          </a:blip>
          <a:srcRect l="35640" t="0" r="0" b="0"/>
          <a:stretch>
            <a:fillRect/>
          </a:stretch>
        </p:blipFill>
        <p:spPr>
          <a:xfrm>
            <a:off x="-1" y="2892346"/>
            <a:ext cx="1522414" cy="2365454"/>
          </a:xfrm>
          <a:prstGeom prst="rect">
            <a:avLst/>
          </a:prstGeom>
          <a:ln w="12700">
            <a:miter lim="400000"/>
          </a:ln>
        </p:spPr>
      </p:pic>
      <p:sp>
        <p:nvSpPr>
          <p:cNvPr id="132"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133" name="Picture 8" descr="Picture 8"/>
          <p:cNvPicPr>
            <a:picLocks noChangeAspect="1"/>
          </p:cNvPicPr>
          <p:nvPr/>
        </p:nvPicPr>
        <p:blipFill>
          <a:blip r:embed="rId4">
            <a:extLst/>
          </a:blip>
          <a:srcRect l="0" t="28812" r="0" b="0"/>
          <a:stretch>
            <a:fillRect/>
          </a:stretch>
        </p:blipFill>
        <p:spPr>
          <a:xfrm>
            <a:off x="7999411" y="-1"/>
            <a:ext cx="1603388" cy="1141408"/>
          </a:xfrm>
          <a:prstGeom prst="rect">
            <a:avLst/>
          </a:prstGeom>
          <a:ln w="12700">
            <a:miter lim="400000"/>
          </a:ln>
        </p:spPr>
      </p:pic>
      <p:pic>
        <p:nvPicPr>
          <p:cNvPr id="134" name="Picture 9" descr="Picture 9"/>
          <p:cNvPicPr>
            <a:picLocks noChangeAspect="1"/>
          </p:cNvPicPr>
          <p:nvPr/>
        </p:nvPicPr>
        <p:blipFill>
          <a:blip r:embed="rId5">
            <a:extLst/>
          </a:blip>
          <a:srcRect l="0" t="0" r="0" b="23320"/>
          <a:stretch>
            <a:fillRect/>
          </a:stretch>
        </p:blipFill>
        <p:spPr>
          <a:xfrm>
            <a:off x="8609011" y="6096000"/>
            <a:ext cx="993735" cy="762000"/>
          </a:xfrm>
          <a:prstGeom prst="rect">
            <a:avLst/>
          </a:prstGeom>
          <a:ln w="12700">
            <a:miter lim="400000"/>
          </a:ln>
        </p:spPr>
      </p:pic>
      <p:sp>
        <p:nvSpPr>
          <p:cNvPr id="135"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136" name="Title Text"/>
          <p:cNvSpPr txBox="1"/>
          <p:nvPr>
            <p:ph type="title"/>
          </p:nvPr>
        </p:nvSpPr>
        <p:spPr>
          <a:xfrm>
            <a:off x="1153906" y="1854192"/>
            <a:ext cx="5092908" cy="1574809"/>
          </a:xfrm>
          <a:prstGeom prst="rect">
            <a:avLst/>
          </a:prstGeom>
        </p:spPr>
        <p:txBody>
          <a:bodyPr anchor="b">
            <a:normAutofit fontScale="100000" lnSpcReduction="0"/>
          </a:bodyPr>
          <a:lstStyle>
            <a:lvl1pPr>
              <a:defRPr sz="3600"/>
            </a:lvl1pPr>
          </a:lstStyle>
          <a:p>
            <a:pPr/>
            <a:r>
              <a:t>Title Text</a:t>
            </a:r>
          </a:p>
        </p:txBody>
      </p:sp>
      <p:sp>
        <p:nvSpPr>
          <p:cNvPr id="137" name="Picture Placeholder 2"/>
          <p:cNvSpPr/>
          <p:nvPr>
            <p:ph type="pic" sz="quarter" idx="21"/>
          </p:nvPr>
        </p:nvSpPr>
        <p:spPr>
          <a:xfrm>
            <a:off x="6949546" y="1143000"/>
            <a:ext cx="3200401" cy="4572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38" name="Body Level One…"/>
          <p:cNvSpPr txBox="1"/>
          <p:nvPr>
            <p:ph type="body" sz="quarter" idx="1"/>
          </p:nvPr>
        </p:nvSpPr>
        <p:spPr>
          <a:xfrm>
            <a:off x="1154954" y="3657600"/>
            <a:ext cx="5084980" cy="1371600"/>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Relationship Id="rId19" Type="http://schemas.openxmlformats.org/officeDocument/2006/relationships/slideLayout" Target="../slideLayouts/slideLayout13.xml"/><Relationship Id="rId20" Type="http://schemas.openxmlformats.org/officeDocument/2006/relationships/slideLayout" Target="../slideLayouts/slideLayout14.xml"/><Relationship Id="rId21" Type="http://schemas.openxmlformats.org/officeDocument/2006/relationships/slideLayout" Target="../slideLayouts/slideLayout15.xml"/><Relationship Id="rId22" Type="http://schemas.openxmlformats.org/officeDocument/2006/relationships/slideLayout" Target="../slideLayouts/slideLayout16.xml"/><Relationship Id="rId2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Picture 7" descr="Picture 7"/>
          <p:cNvPicPr>
            <a:picLocks noChangeAspect="1"/>
          </p:cNvPicPr>
          <p:nvPr/>
        </p:nvPicPr>
        <p:blipFill>
          <a:blip r:embed="rId3">
            <a:extLst/>
          </a:blip>
          <a:srcRect l="3613" t="0" r="0" b="0"/>
          <a:stretch>
            <a:fillRect/>
          </a:stretch>
        </p:blipFill>
        <p:spPr>
          <a:xfrm>
            <a:off x="0" y="2669684"/>
            <a:ext cx="4037013" cy="4188316"/>
          </a:xfrm>
          <a:prstGeom prst="rect">
            <a:avLst/>
          </a:prstGeom>
          <a:ln w="12700">
            <a:miter lim="400000"/>
          </a:ln>
        </p:spPr>
      </p:pic>
      <p:pic>
        <p:nvPicPr>
          <p:cNvPr id="3" name="Picture 6" descr="Picture 6"/>
          <p:cNvPicPr>
            <a:picLocks noChangeAspect="1"/>
          </p:cNvPicPr>
          <p:nvPr/>
        </p:nvPicPr>
        <p:blipFill>
          <a:blip r:embed="rId4">
            <a:extLst/>
          </a:blip>
          <a:srcRect l="35640" t="0" r="0" b="0"/>
          <a:stretch>
            <a:fillRect/>
          </a:stretch>
        </p:blipFill>
        <p:spPr>
          <a:xfrm>
            <a:off x="-1" y="2892346"/>
            <a:ext cx="1522414" cy="2365454"/>
          </a:xfrm>
          <a:prstGeom prst="rect">
            <a:avLst/>
          </a:prstGeom>
          <a:ln w="12700">
            <a:miter lim="400000"/>
          </a:ln>
        </p:spPr>
      </p:pic>
      <p:sp>
        <p:nvSpPr>
          <p:cNvPr id="4" name="Oval 15"/>
          <p:cNvSpPr/>
          <p:nvPr/>
        </p:nvSpPr>
        <p:spPr>
          <a:xfrm>
            <a:off x="8609011" y="1676400"/>
            <a:ext cx="2819401" cy="2819400"/>
          </a:xfrm>
          <a:prstGeom prst="ellipse">
            <a:avLst/>
          </a:prstGeom>
          <a:gradFill>
            <a:gsLst>
              <a:gs pos="0">
                <a:srgbClr val="7AC4F0">
                  <a:alpha val="7000"/>
                </a:srgbClr>
              </a:gs>
              <a:gs pos="36000">
                <a:srgbClr val="7AC4F0">
                  <a:alpha val="6000"/>
                </a:srgbClr>
              </a:gs>
              <a:gs pos="69000">
                <a:srgbClr val="7AC4F0">
                  <a:alpha val="0"/>
                </a:srgbClr>
              </a:gs>
            </a:gsLst>
            <a:path path="circle">
              <a:fillToRect l="37721" t="-19636" r="62278" b="119636"/>
            </a:path>
          </a:gradFill>
          <a:ln w="12700">
            <a:miter lim="400000"/>
          </a:ln>
        </p:spPr>
        <p:txBody>
          <a:bodyPr lIns="45719" rIns="45719"/>
          <a:lstStyle/>
          <a:p>
            <a:pPr>
              <a:defRPr>
                <a:solidFill>
                  <a:srgbClr val="FFFFFF"/>
                </a:solidFill>
              </a:defRPr>
            </a:pPr>
          </a:p>
        </p:txBody>
      </p:sp>
      <p:pic>
        <p:nvPicPr>
          <p:cNvPr id="5" name="Picture 8" descr="Picture 8"/>
          <p:cNvPicPr>
            <a:picLocks noChangeAspect="1"/>
          </p:cNvPicPr>
          <p:nvPr/>
        </p:nvPicPr>
        <p:blipFill>
          <a:blip r:embed="rId5">
            <a:extLst/>
          </a:blip>
          <a:srcRect l="0" t="28812" r="0" b="0"/>
          <a:stretch>
            <a:fillRect/>
          </a:stretch>
        </p:blipFill>
        <p:spPr>
          <a:xfrm>
            <a:off x="7999411" y="-1"/>
            <a:ext cx="1603388" cy="1141408"/>
          </a:xfrm>
          <a:prstGeom prst="rect">
            <a:avLst/>
          </a:prstGeom>
          <a:ln w="12700">
            <a:miter lim="400000"/>
          </a:ln>
        </p:spPr>
      </p:pic>
      <p:pic>
        <p:nvPicPr>
          <p:cNvPr id="6" name="Picture 9" descr="Picture 9"/>
          <p:cNvPicPr>
            <a:picLocks noChangeAspect="1"/>
          </p:cNvPicPr>
          <p:nvPr/>
        </p:nvPicPr>
        <p:blipFill>
          <a:blip r:embed="rId6">
            <a:extLst/>
          </a:blip>
          <a:srcRect l="0" t="0" r="0" b="23320"/>
          <a:stretch>
            <a:fillRect/>
          </a:stretch>
        </p:blipFill>
        <p:spPr>
          <a:xfrm>
            <a:off x="8609011" y="6096000"/>
            <a:ext cx="993735" cy="762000"/>
          </a:xfrm>
          <a:prstGeom prst="rect">
            <a:avLst/>
          </a:prstGeom>
          <a:ln w="12700">
            <a:miter lim="400000"/>
          </a:ln>
        </p:spPr>
      </p:pic>
      <p:sp>
        <p:nvSpPr>
          <p:cNvPr id="7"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defRPr>
                <a:solidFill>
                  <a:srgbClr val="FFFFFF"/>
                </a:solidFill>
              </a:defRPr>
            </a:pPr>
          </a:p>
        </p:txBody>
      </p:sp>
      <p:sp>
        <p:nvSpPr>
          <p:cNvPr id="8" name="Title Text"/>
          <p:cNvSpPr txBox="1"/>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Title Text</a:t>
            </a:r>
          </a:p>
        </p:txBody>
      </p:sp>
      <p:sp>
        <p:nvSpPr>
          <p:cNvPr id="9"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1pPr>
      <a:lvl2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2pPr>
      <a:lvl3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3pPr>
      <a:lvl4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4pPr>
      <a:lvl5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5pPr>
      <a:lvl6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6pPr>
      <a:lvl7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7pPr>
      <a:lvl8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8pPr>
      <a:lvl9pPr marL="0" marR="0" indent="0" algn="l"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mn-lt"/>
          <a:ea typeface="+mn-ea"/>
          <a:cs typeface="+mn-cs"/>
          <a:sym typeface="Calibri"/>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1pPr>
      <a:lvl2pPr marL="820881" marR="0" indent="-363681"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2pPr>
      <a:lvl3pPr marL="1234439" marR="0" indent="-320039"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3pPr>
      <a:lvl4pPr marL="1727200" marR="0" indent="-3556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4pPr>
      <a:lvl5pPr marL="2286000" marR="0" indent="-4572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5pPr>
      <a:lvl6pPr marL="2743200" marR="0" indent="-4572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6pPr>
      <a:lvl7pPr marL="3200400" marR="0" indent="-4572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7pPr>
      <a:lvl8pPr marL="3657600" marR="0" indent="-4572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8pPr>
      <a:lvl9pPr marL="4114800" marR="0" indent="-457200" algn="l" defTabSz="457200" rtl="0" latinLnBrk="0">
        <a:lnSpc>
          <a:spcPct val="100000"/>
        </a:lnSpc>
        <a:spcBef>
          <a:spcPts val="1000"/>
        </a:spcBef>
        <a:spcAft>
          <a:spcPts val="0"/>
        </a:spcAft>
        <a:buClr>
          <a:schemeClr val="accent1"/>
        </a:buClr>
        <a:buSzPct val="80000"/>
        <a:buFontTx/>
        <a:buChar char=""/>
        <a:tabLst/>
        <a:defRPr b="0" baseline="0" cap="none" i="0" spc="0" strike="noStrike" sz="2800" u="none">
          <a:solidFill>
            <a:srgbClr val="FFFFFF"/>
          </a:solidFill>
          <a:uFillTx/>
          <a:latin typeface="+mn-lt"/>
          <a:ea typeface="+mn-ea"/>
          <a:cs typeface="+mn-cs"/>
          <a:sym typeface="Calibri"/>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28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itle 1"/>
          <p:cNvSpPr txBox="1"/>
          <p:nvPr>
            <p:ph type="title"/>
          </p:nvPr>
        </p:nvSpPr>
        <p:spPr>
          <a:xfrm>
            <a:off x="294467" y="5517396"/>
            <a:ext cx="11670226" cy="1078208"/>
          </a:xfrm>
          <a:prstGeom prst="rect">
            <a:avLst/>
          </a:prstGeom>
        </p:spPr>
        <p:txBody>
          <a:bodyPr/>
          <a:lstStyle/>
          <a:p>
            <a:pPr>
              <a:defRPr sz="2800">
                <a:solidFill>
                  <a:srgbClr val="FFFFFF"/>
                </a:solidFill>
              </a:defRPr>
            </a:pPr>
            <a:r>
              <a:t>This work is licensed under CC BY-NC-SA 4.0. To view a copy of this license, visit: </a:t>
            </a:r>
            <a:r>
              <a:rPr>
                <a:solidFill>
                  <a:schemeClr val="accent1"/>
                </a:solidFill>
              </a:rPr>
              <a:t>https://creativecommons.org/licenses/by-nc-sa/4.0/</a:t>
            </a:r>
          </a:p>
        </p:txBody>
      </p:sp>
      <p:pic>
        <p:nvPicPr>
          <p:cNvPr id="298" name="Picture 4" descr="Picture 4"/>
          <p:cNvPicPr>
            <a:picLocks noChangeAspect="1"/>
          </p:cNvPicPr>
          <p:nvPr/>
        </p:nvPicPr>
        <p:blipFill>
          <a:blip r:embed="rId2">
            <a:extLst/>
          </a:blip>
          <a:stretch>
            <a:fillRect/>
          </a:stretch>
        </p:blipFill>
        <p:spPr>
          <a:xfrm>
            <a:off x="1580826" y="595240"/>
            <a:ext cx="8649347" cy="477650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itle 1"/>
          <p:cNvSpPr txBox="1"/>
          <p:nvPr>
            <p:ph type="title"/>
          </p:nvPr>
        </p:nvSpPr>
        <p:spPr>
          <a:xfrm>
            <a:off x="646111" y="452718"/>
            <a:ext cx="9404723" cy="1065207"/>
          </a:xfrm>
          <a:prstGeom prst="rect">
            <a:avLst/>
          </a:prstGeom>
        </p:spPr>
        <p:txBody>
          <a:bodyPr/>
          <a:lstStyle/>
          <a:p>
            <a:pPr/>
            <a:r>
              <a:t>Ministry of Health Quality Mandate</a:t>
            </a:r>
          </a:p>
        </p:txBody>
      </p:sp>
      <p:sp>
        <p:nvSpPr>
          <p:cNvPr id="337" name="Content Placeholder 2"/>
          <p:cNvSpPr txBox="1"/>
          <p:nvPr>
            <p:ph type="body" idx="1"/>
          </p:nvPr>
        </p:nvSpPr>
        <p:spPr>
          <a:xfrm>
            <a:off x="763588" y="1676400"/>
            <a:ext cx="9286265" cy="4571999"/>
          </a:xfrm>
          <a:prstGeom prst="rect">
            <a:avLst/>
          </a:prstGeom>
        </p:spPr>
        <p:txBody>
          <a:bodyPr/>
          <a:lstStyle/>
          <a:p>
            <a:pPr/>
            <a:r>
              <a:t>In response to previous bad data:</a:t>
            </a:r>
          </a:p>
          <a:p>
            <a:pPr marL="0" indent="0">
              <a:buSzTx/>
              <a:buFont typeface="Wingdings 3"/>
              <a:buNone/>
              <a:defRPr b="1" u="sng"/>
            </a:pPr>
            <a:r>
              <a:t>NEW RULE in 2010</a:t>
            </a:r>
            <a:r>
              <a:rPr u="none"/>
              <a:t>: </a:t>
            </a:r>
            <a:r>
              <a:rPr b="0" u="none"/>
              <a:t>Excellent Care for All Act (ECFAA)</a:t>
            </a:r>
            <a:endParaRPr b="0" u="none"/>
          </a:p>
          <a:p>
            <a:pPr/>
          </a:p>
          <a:p>
            <a:pPr marL="0" indent="0">
              <a:buSzTx/>
              <a:buFont typeface="Wingdings 3"/>
              <a:buNone/>
            </a:pPr>
            <a:r>
              <a:t>“</a:t>
            </a:r>
            <a:r>
              <a:rPr i="1"/>
              <a:t>In every fiscal year, every health care organization shall develop a quality improvement plan for the next fiscal year and make the quality improvement plan available to the public. The plan must contain annual performance improvement targets and information about how executive compensation is linked to the achievement of stated targets</a:t>
            </a: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title"/>
          </p:nvPr>
        </p:nvSpPr>
        <p:spPr>
          <a:xfrm>
            <a:off x="646111" y="452718"/>
            <a:ext cx="9404723" cy="1065207"/>
          </a:xfrm>
          <a:prstGeom prst="rect">
            <a:avLst/>
          </a:prstGeom>
        </p:spPr>
        <p:txBody>
          <a:bodyPr/>
          <a:lstStyle/>
          <a:p>
            <a:pPr/>
            <a:r>
              <a:t>MOH Requirements for Hospitals*</a:t>
            </a:r>
          </a:p>
        </p:txBody>
      </p:sp>
      <p:sp>
        <p:nvSpPr>
          <p:cNvPr id="340" name="Content Placeholder 2"/>
          <p:cNvSpPr txBox="1"/>
          <p:nvPr>
            <p:ph type="body" idx="1"/>
          </p:nvPr>
        </p:nvSpPr>
        <p:spPr>
          <a:xfrm>
            <a:off x="763587" y="1517925"/>
            <a:ext cx="9907556" cy="4730475"/>
          </a:xfrm>
          <a:prstGeom prst="rect">
            <a:avLst/>
          </a:prstGeom>
        </p:spPr>
        <p:txBody>
          <a:bodyPr/>
          <a:lstStyle/>
          <a:p>
            <a:pPr>
              <a:lnSpc>
                <a:spcPct val="90000"/>
              </a:lnSpc>
            </a:pPr>
            <a:r>
              <a:t>Establish declaration of values</a:t>
            </a:r>
          </a:p>
          <a:p>
            <a:pPr>
              <a:lnSpc>
                <a:spcPct val="90000"/>
              </a:lnSpc>
            </a:pPr>
            <a:r>
              <a:t>Create quality committees</a:t>
            </a:r>
          </a:p>
          <a:p>
            <a:pPr>
              <a:lnSpc>
                <a:spcPct val="90000"/>
              </a:lnSpc>
            </a:pPr>
            <a:r>
              <a:t>Establish annual quality improvement plans</a:t>
            </a:r>
          </a:p>
          <a:p>
            <a:pPr>
              <a:lnSpc>
                <a:spcPct val="90000"/>
              </a:lnSpc>
            </a:pPr>
            <a:r>
              <a:t>Conduct patient and staff surveys</a:t>
            </a:r>
          </a:p>
          <a:p>
            <a:pPr>
              <a:lnSpc>
                <a:spcPct val="90000"/>
              </a:lnSpc>
            </a:pPr>
            <a:r>
              <a:t>Establish patient relations process</a:t>
            </a:r>
          </a:p>
          <a:p>
            <a:pPr>
              <a:lnSpc>
                <a:spcPct val="90000"/>
              </a:lnSpc>
            </a:pPr>
            <a:r>
              <a:t>Create incident reporting system</a:t>
            </a:r>
          </a:p>
          <a:p>
            <a:pPr>
              <a:lnSpc>
                <a:spcPct val="90000"/>
              </a:lnSpc>
            </a:pPr>
            <a:r>
              <a:t>Link executive compensation to quality targets</a:t>
            </a:r>
          </a:p>
          <a:p>
            <a:pPr marL="0" indent="0">
              <a:lnSpc>
                <a:spcPct val="90000"/>
              </a:lnSpc>
              <a:buSzTx/>
              <a:buFont typeface="Wingdings 3"/>
              <a:buNone/>
            </a:pPr>
          </a:p>
          <a:p>
            <a:pPr marL="0" indent="0">
              <a:lnSpc>
                <a:spcPct val="90000"/>
              </a:lnSpc>
              <a:buSzTx/>
              <a:buFont typeface="Wingdings 3"/>
              <a:buNone/>
            </a:pPr>
            <a:r>
              <a:t>*(</a:t>
            </a:r>
            <a:r>
              <a:rPr i="1"/>
              <a:t>Hospital accreditation depends on meeting these requirements</a:t>
            </a:r>
            <a:r>
              <a:t>)</a:t>
            </a:r>
          </a:p>
        </p:txBody>
      </p:sp>
      <p:pic>
        <p:nvPicPr>
          <p:cNvPr id="341" name="Picture 8" descr="Picture 8"/>
          <p:cNvPicPr>
            <a:picLocks noChangeAspect="1"/>
          </p:cNvPicPr>
          <p:nvPr/>
        </p:nvPicPr>
        <p:blipFill>
          <a:blip r:embed="rId2">
            <a:extLst/>
          </a:blip>
          <a:srcRect l="15139" t="1667" r="14444" b="2361"/>
          <a:stretch>
            <a:fillRect/>
          </a:stretch>
        </p:blipFill>
        <p:spPr>
          <a:xfrm>
            <a:off x="8983018" y="1282423"/>
            <a:ext cx="2977177" cy="405765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itle 1"/>
          <p:cNvSpPr txBox="1"/>
          <p:nvPr>
            <p:ph type="title"/>
          </p:nvPr>
        </p:nvSpPr>
        <p:spPr>
          <a:xfrm>
            <a:off x="646111" y="452718"/>
            <a:ext cx="9404723" cy="1065207"/>
          </a:xfrm>
          <a:prstGeom prst="rect">
            <a:avLst/>
          </a:prstGeom>
        </p:spPr>
        <p:txBody>
          <a:bodyPr/>
          <a:lstStyle/>
          <a:p>
            <a:pPr/>
            <a:r>
              <a:t>New in 2021:</a:t>
            </a:r>
          </a:p>
        </p:txBody>
      </p:sp>
      <p:sp>
        <p:nvSpPr>
          <p:cNvPr id="344" name="Content Placeholder 2"/>
          <p:cNvSpPr txBox="1"/>
          <p:nvPr>
            <p:ph type="body" idx="1"/>
          </p:nvPr>
        </p:nvSpPr>
        <p:spPr>
          <a:xfrm>
            <a:off x="646110" y="1640264"/>
            <a:ext cx="8092538" cy="4616076"/>
          </a:xfrm>
          <a:prstGeom prst="rect">
            <a:avLst/>
          </a:prstGeom>
        </p:spPr>
        <p:txBody>
          <a:bodyPr/>
          <a:lstStyle/>
          <a:p>
            <a:pPr/>
            <a:r>
              <a:t>College of Physicians and Surgeons</a:t>
            </a:r>
          </a:p>
          <a:p>
            <a:pPr marL="0" indent="0">
              <a:buSzTx/>
              <a:buFont typeface="Wingdings 3"/>
              <a:buNone/>
            </a:pPr>
            <a:r>
              <a:t>    of Ontario</a:t>
            </a:r>
          </a:p>
          <a:p>
            <a:pPr lvl="1" marL="742950" indent="-285750">
              <a:defRPr sz="2200"/>
            </a:pPr>
            <a:r>
              <a:t>Mandatory QI program</a:t>
            </a:r>
          </a:p>
          <a:p>
            <a:pPr lvl="1" marL="742950" indent="-285750">
              <a:defRPr sz="2200"/>
            </a:pPr>
            <a:r>
              <a:t>20% of all Ontario MD’s randomly chosen each year</a:t>
            </a:r>
          </a:p>
          <a:p>
            <a:pPr lvl="1" marL="742950" indent="-285750">
              <a:defRPr sz="2200"/>
            </a:pPr>
            <a:r>
              <a:t>Must submit a QI project within the year</a:t>
            </a:r>
          </a:p>
          <a:p>
            <a:pPr lvl="1" marL="742950" indent="-285750">
              <a:defRPr sz="2200"/>
            </a:pPr>
            <a:r>
              <a:t>So each MD submits @ q 5yrs</a:t>
            </a:r>
          </a:p>
          <a:p>
            <a:pPr lvl="1" marL="742950" indent="-285750">
              <a:defRPr sz="2200"/>
            </a:pPr>
            <a:r>
              <a:t>Replaces old chart audits</a:t>
            </a:r>
          </a:p>
          <a:p>
            <a:pPr lvl="1" marL="742950" indent="-285750">
              <a:defRPr sz="2200"/>
            </a:pPr>
            <a:r>
              <a:t>These folks give you your license to practice (and can revoke it) so you cannot ignore their emails!</a:t>
            </a:r>
          </a:p>
        </p:txBody>
      </p:sp>
      <p:pic>
        <p:nvPicPr>
          <p:cNvPr id="345" name="Content Placeholder 3" descr="Content Placeholder 3"/>
          <p:cNvPicPr>
            <a:picLocks noChangeAspect="1"/>
          </p:cNvPicPr>
          <p:nvPr/>
        </p:nvPicPr>
        <p:blipFill>
          <a:blip r:embed="rId2">
            <a:extLst/>
          </a:blip>
          <a:stretch>
            <a:fillRect/>
          </a:stretch>
        </p:blipFill>
        <p:spPr>
          <a:xfrm>
            <a:off x="7558889" y="1292757"/>
            <a:ext cx="4395788" cy="174183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xfrm>
            <a:off x="646111" y="452718"/>
            <a:ext cx="9404723" cy="1065207"/>
          </a:xfrm>
          <a:prstGeom prst="rect">
            <a:avLst/>
          </a:prstGeom>
        </p:spPr>
        <p:txBody>
          <a:bodyPr/>
          <a:lstStyle/>
          <a:p>
            <a:pPr/>
            <a:r>
              <a:t>What is Quality Improvement?</a:t>
            </a:r>
          </a:p>
        </p:txBody>
      </p:sp>
      <p:sp>
        <p:nvSpPr>
          <p:cNvPr id="348" name="Content Placeholder 2"/>
          <p:cNvSpPr txBox="1"/>
          <p:nvPr>
            <p:ph type="body" idx="1"/>
          </p:nvPr>
        </p:nvSpPr>
        <p:spPr>
          <a:xfrm>
            <a:off x="763587" y="1676400"/>
            <a:ext cx="9945263" cy="4571999"/>
          </a:xfrm>
          <a:prstGeom prst="rect">
            <a:avLst/>
          </a:prstGeom>
        </p:spPr>
        <p:txBody>
          <a:bodyPr/>
          <a:lstStyle>
            <a:lvl1pPr marL="0" indent="0">
              <a:buSzTx/>
              <a:buFont typeface="Wingdings 3"/>
              <a:buNone/>
              <a:defRPr sz="3600"/>
            </a:lvl1pPr>
          </a:lstStyle>
          <a:p>
            <a:pPr/>
            <a:r>
              <a:t>Combined and unceasing efforts of everyone—healthcare professionals, patients and their families, researchers, payers, planners and educators—to make the changes that will lead to better patient outcomes, better system performance and better professional development.</a:t>
            </a:r>
          </a:p>
        </p:txBody>
      </p:sp>
      <p:sp>
        <p:nvSpPr>
          <p:cNvPr id="349" name="TextBox 3"/>
          <p:cNvSpPr txBox="1"/>
          <p:nvPr/>
        </p:nvSpPr>
        <p:spPr>
          <a:xfrm>
            <a:off x="9302841" y="6405281"/>
            <a:ext cx="264195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BMJ Quality &amp; Safety, 2007; 16:2-3.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Picture 2" descr="Picture 2"/>
          <p:cNvPicPr>
            <a:picLocks noChangeAspect="1"/>
          </p:cNvPicPr>
          <p:nvPr/>
        </p:nvPicPr>
        <p:blipFill>
          <a:blip r:embed="rId2">
            <a:extLst/>
          </a:blip>
          <a:stretch>
            <a:fillRect/>
          </a:stretch>
        </p:blipFill>
        <p:spPr>
          <a:xfrm>
            <a:off x="6096000" y="123566"/>
            <a:ext cx="5919407" cy="6610866"/>
          </a:xfrm>
          <a:prstGeom prst="rect">
            <a:avLst/>
          </a:prstGeom>
          <a:ln w="12700">
            <a:miter lim="400000"/>
          </a:ln>
        </p:spPr>
      </p:pic>
      <p:sp>
        <p:nvSpPr>
          <p:cNvPr id="352" name="Title 3"/>
          <p:cNvSpPr txBox="1"/>
          <p:nvPr>
            <p:ph type="title"/>
          </p:nvPr>
        </p:nvSpPr>
        <p:spPr>
          <a:xfrm>
            <a:off x="646111" y="452718"/>
            <a:ext cx="5209568" cy="1065207"/>
          </a:xfrm>
          <a:prstGeom prst="rect">
            <a:avLst/>
          </a:prstGeom>
        </p:spPr>
        <p:txBody>
          <a:bodyPr/>
          <a:lstStyle/>
          <a:p>
            <a:pPr/>
            <a:r>
              <a:t>Where Does QI Fit In?</a:t>
            </a:r>
          </a:p>
        </p:txBody>
      </p:sp>
      <p:sp>
        <p:nvSpPr>
          <p:cNvPr id="353" name="Content Placeholder 4"/>
          <p:cNvSpPr txBox="1"/>
          <p:nvPr>
            <p:ph type="body" sz="half" idx="1"/>
          </p:nvPr>
        </p:nvSpPr>
        <p:spPr>
          <a:xfrm>
            <a:off x="646111" y="1517924"/>
            <a:ext cx="4976214" cy="4738415"/>
          </a:xfrm>
          <a:prstGeom prst="rect">
            <a:avLst/>
          </a:prstGeom>
        </p:spPr>
        <p:txBody>
          <a:bodyPr/>
          <a:lstStyle/>
          <a:p>
            <a:pPr/>
            <a:r>
              <a:t>It is one of several approaches to solve problems</a:t>
            </a:r>
          </a:p>
          <a:p>
            <a:pPr/>
            <a:r>
              <a:t>They all have unique pros/cons and these approaches complement each other</a:t>
            </a:r>
          </a:p>
        </p:txBody>
      </p:sp>
      <p:sp>
        <p:nvSpPr>
          <p:cNvPr id="354" name="TextBox 6"/>
          <p:cNvSpPr txBox="1"/>
          <p:nvPr/>
        </p:nvSpPr>
        <p:spPr>
          <a:xfrm>
            <a:off x="428927" y="6143671"/>
            <a:ext cx="5381032" cy="5094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TOH Innovation Framework, Telfer Quality Improvement and Patient Safety Leadership Program, 2016-2017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itle 1"/>
          <p:cNvSpPr txBox="1"/>
          <p:nvPr>
            <p:ph type="title"/>
          </p:nvPr>
        </p:nvSpPr>
        <p:spPr>
          <a:xfrm>
            <a:off x="646111" y="452718"/>
            <a:ext cx="9404723" cy="1065207"/>
          </a:xfrm>
          <a:prstGeom prst="rect">
            <a:avLst/>
          </a:prstGeom>
        </p:spPr>
        <p:txBody>
          <a:bodyPr/>
          <a:lstStyle/>
          <a:p>
            <a:pPr/>
            <a:r>
              <a:t>Quality Improvement</a:t>
            </a:r>
          </a:p>
        </p:txBody>
      </p:sp>
      <p:sp>
        <p:nvSpPr>
          <p:cNvPr id="357" name="Content Placeholder 2"/>
          <p:cNvSpPr txBox="1"/>
          <p:nvPr>
            <p:ph type="body" sz="half" idx="1"/>
          </p:nvPr>
        </p:nvSpPr>
        <p:spPr>
          <a:xfrm>
            <a:off x="763589" y="1676400"/>
            <a:ext cx="6801778" cy="4571999"/>
          </a:xfrm>
          <a:prstGeom prst="rect">
            <a:avLst/>
          </a:prstGeom>
        </p:spPr>
        <p:txBody>
          <a:bodyPr/>
          <a:lstStyle/>
          <a:p>
            <a:pPr/>
            <a:r>
              <a:t>Blend of art and science</a:t>
            </a:r>
          </a:p>
          <a:p>
            <a:pPr/>
            <a:r>
              <a:t>Complex and challenging</a:t>
            </a:r>
          </a:p>
          <a:p>
            <a:pPr/>
            <a:r>
              <a:t>Few organizations/individuals do it well</a:t>
            </a:r>
          </a:p>
          <a:p>
            <a:pPr/>
            <a:r>
              <a:t>Many QI initiatives FAIL to produce improvements in care</a:t>
            </a:r>
          </a:p>
        </p:txBody>
      </p:sp>
      <p:pic>
        <p:nvPicPr>
          <p:cNvPr id="358" name="Picture 3" descr="Picture 3"/>
          <p:cNvPicPr>
            <a:picLocks noChangeAspect="1"/>
          </p:cNvPicPr>
          <p:nvPr/>
        </p:nvPicPr>
        <p:blipFill>
          <a:blip r:embed="rId2">
            <a:extLst/>
          </a:blip>
          <a:stretch>
            <a:fillRect/>
          </a:stretch>
        </p:blipFill>
        <p:spPr>
          <a:xfrm>
            <a:off x="7423315" y="56019"/>
            <a:ext cx="2858419" cy="2940101"/>
          </a:xfrm>
          <a:prstGeom prst="rect">
            <a:avLst/>
          </a:prstGeom>
          <a:ln w="12700">
            <a:miter lim="400000"/>
          </a:ln>
        </p:spPr>
      </p:pic>
      <p:pic>
        <p:nvPicPr>
          <p:cNvPr id="359" name="Picture 5" descr="Picture 5"/>
          <p:cNvPicPr>
            <a:picLocks noChangeAspect="1"/>
          </p:cNvPicPr>
          <p:nvPr/>
        </p:nvPicPr>
        <p:blipFill>
          <a:blip r:embed="rId3">
            <a:extLst/>
          </a:blip>
          <a:stretch>
            <a:fillRect/>
          </a:stretch>
        </p:blipFill>
        <p:spPr>
          <a:xfrm>
            <a:off x="7423315" y="3091308"/>
            <a:ext cx="4520630" cy="3433673"/>
          </a:xfrm>
          <a:prstGeom prst="rect">
            <a:avLst/>
          </a:prstGeom>
          <a:ln w="12700">
            <a:miter lim="400000"/>
          </a:ln>
        </p:spPr>
      </p:pic>
      <p:sp>
        <p:nvSpPr>
          <p:cNvPr id="360" name="TextBox 6"/>
          <p:cNvSpPr txBox="1"/>
          <p:nvPr/>
        </p:nvSpPr>
        <p:spPr>
          <a:xfrm>
            <a:off x="151722" y="6524980"/>
            <a:ext cx="8112136" cy="2483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n-lt"/>
                <a:ea typeface="+mn-ea"/>
                <a:cs typeface="+mn-cs"/>
                <a:sym typeface="Calibri"/>
              </a:defRPr>
            </a:lvl1pPr>
          </a:lstStyle>
          <a:p>
            <a:pPr/>
            <a:r>
              <a:t>https://www.rcoa.ac.uk/safety-standards-quality/quality-improvement/raising-standards-rcoa-quality-improvement-compendium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Title 1"/>
          <p:cNvSpPr txBox="1"/>
          <p:nvPr>
            <p:ph type="title"/>
          </p:nvPr>
        </p:nvSpPr>
        <p:spPr>
          <a:xfrm>
            <a:off x="646111" y="452718"/>
            <a:ext cx="9404723" cy="1065207"/>
          </a:xfrm>
          <a:prstGeom prst="rect">
            <a:avLst/>
          </a:prstGeom>
        </p:spPr>
        <p:txBody>
          <a:bodyPr/>
          <a:lstStyle/>
          <a:p>
            <a:pPr/>
            <a:r>
              <a:t>Concept of Quality Improvement (QI)</a:t>
            </a:r>
          </a:p>
        </p:txBody>
      </p:sp>
      <p:sp>
        <p:nvSpPr>
          <p:cNvPr id="363" name="Content Placeholder 2"/>
          <p:cNvSpPr txBox="1"/>
          <p:nvPr>
            <p:ph type="body" idx="1"/>
          </p:nvPr>
        </p:nvSpPr>
        <p:spPr>
          <a:xfrm>
            <a:off x="763588" y="1676400"/>
            <a:ext cx="9286265" cy="4571999"/>
          </a:xfrm>
          <a:prstGeom prst="rect">
            <a:avLst/>
          </a:prstGeom>
        </p:spPr>
        <p:txBody>
          <a:bodyPr/>
          <a:lstStyle/>
          <a:p>
            <a:pPr/>
            <a:r>
              <a:t>Focuses on average performance (what happens most often)</a:t>
            </a:r>
          </a:p>
          <a:p>
            <a:pPr/>
            <a:r>
              <a:t>Seeks to reduce unnecessary variation in care/outcomes</a:t>
            </a:r>
          </a:p>
          <a:p>
            <a:pPr/>
            <a:r>
              <a:t>Goal to improve average common event (rather than eliminate rare incidents)</a:t>
            </a:r>
          </a:p>
          <a:p>
            <a:pPr/>
            <a:r>
              <a:t>Thrives in learning environment with continuous data acquisition (CQI)</a:t>
            </a:r>
          </a:p>
          <a:p>
            <a:pPr/>
            <a:r>
              <a:t>Involves multiple reiterative cycles (PDSA cycle)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xt Box 13"/>
          <p:cNvSpPr txBox="1"/>
          <p:nvPr/>
        </p:nvSpPr>
        <p:spPr>
          <a:xfrm>
            <a:off x="1569720" y="3786189"/>
            <a:ext cx="2896236"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20650" indent="-120650">
              <a:buSzPct val="100000"/>
              <a:buChar char="•"/>
              <a:defRPr>
                <a:solidFill>
                  <a:srgbClr val="FFFFFF"/>
                </a:solidFill>
                <a:latin typeface="Verdana"/>
                <a:ea typeface="Verdana"/>
                <a:cs typeface="Verdana"/>
                <a:sym typeface="Verdana"/>
              </a:defRPr>
            </a:pPr>
            <a:r>
              <a:t>Act on the results: adopt the change,  modify or abandon </a:t>
            </a:r>
          </a:p>
          <a:p>
            <a:pPr marL="120650" indent="-120650">
              <a:buSzPct val="100000"/>
              <a:buChar char="•"/>
              <a:defRPr>
                <a:solidFill>
                  <a:srgbClr val="FFFFFF"/>
                </a:solidFill>
                <a:latin typeface="Verdana"/>
                <a:ea typeface="Verdana"/>
                <a:cs typeface="Verdana"/>
                <a:sym typeface="Verdana"/>
              </a:defRPr>
            </a:pPr>
            <a:r>
              <a:t>What will be the next PDSA cycle?  Or is it time to sustain the gains?</a:t>
            </a:r>
          </a:p>
        </p:txBody>
      </p:sp>
      <p:sp>
        <p:nvSpPr>
          <p:cNvPr id="366" name="Text Box 14"/>
          <p:cNvSpPr txBox="1"/>
          <p:nvPr/>
        </p:nvSpPr>
        <p:spPr>
          <a:xfrm>
            <a:off x="7587933" y="3786187"/>
            <a:ext cx="3034349"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20650" indent="-120650">
              <a:buSzPct val="100000"/>
              <a:buChar char="•"/>
              <a:defRPr>
                <a:solidFill>
                  <a:srgbClr val="FFFFFF"/>
                </a:solidFill>
                <a:latin typeface="Verdana"/>
                <a:ea typeface="Verdana"/>
                <a:cs typeface="Verdana"/>
                <a:sym typeface="Verdana"/>
              </a:defRPr>
            </a:pPr>
            <a:r>
              <a:t>Study or Check the results</a:t>
            </a:r>
          </a:p>
          <a:p>
            <a:pPr marL="120650" indent="-120650">
              <a:buSzPct val="100000"/>
              <a:buChar char="•"/>
              <a:defRPr>
                <a:solidFill>
                  <a:srgbClr val="FFFFFF"/>
                </a:solidFill>
                <a:latin typeface="Verdana"/>
                <a:ea typeface="Verdana"/>
                <a:cs typeface="Verdana"/>
                <a:sym typeface="Verdana"/>
              </a:defRPr>
            </a:pPr>
            <a:r>
              <a:t>Complete the analysis of the data and compare to predictions</a:t>
            </a:r>
          </a:p>
          <a:p>
            <a:pPr marL="120650" indent="-120650">
              <a:buSzPct val="100000"/>
              <a:buChar char="•"/>
              <a:defRPr>
                <a:solidFill>
                  <a:srgbClr val="FFFFFF"/>
                </a:solidFill>
                <a:latin typeface="Verdana"/>
                <a:ea typeface="Verdana"/>
                <a:cs typeface="Verdana"/>
                <a:sym typeface="Verdana"/>
              </a:defRPr>
            </a:pPr>
            <a:r>
              <a:t>What was learned? </a:t>
            </a:r>
          </a:p>
        </p:txBody>
      </p:sp>
      <p:sp>
        <p:nvSpPr>
          <p:cNvPr id="367" name="Text Box 15"/>
          <p:cNvSpPr txBox="1"/>
          <p:nvPr/>
        </p:nvSpPr>
        <p:spPr>
          <a:xfrm>
            <a:off x="1569720" y="1603375"/>
            <a:ext cx="2896236"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65100" indent="-165100">
              <a:buSzPct val="100000"/>
              <a:buChar char="•"/>
              <a:defRPr>
                <a:solidFill>
                  <a:srgbClr val="FFFFFF"/>
                </a:solidFill>
                <a:latin typeface="Verdana"/>
                <a:ea typeface="Verdana"/>
                <a:cs typeface="Verdana"/>
                <a:sym typeface="Verdana"/>
              </a:defRPr>
            </a:pPr>
            <a:r>
              <a:t>Plan a change, test or activity aimed at improvement</a:t>
            </a:r>
          </a:p>
          <a:p>
            <a:pPr marL="165100" indent="-165100">
              <a:buSzPct val="100000"/>
              <a:buChar char="•"/>
              <a:defRPr>
                <a:solidFill>
                  <a:srgbClr val="FFFFFF"/>
                </a:solidFill>
                <a:latin typeface="Verdana"/>
                <a:ea typeface="Verdana"/>
                <a:cs typeface="Verdana"/>
                <a:sym typeface="Verdana"/>
              </a:defRPr>
            </a:pPr>
            <a:r>
              <a:t>Develop a plan to carry out the cycle</a:t>
            </a:r>
          </a:p>
        </p:txBody>
      </p:sp>
      <p:sp>
        <p:nvSpPr>
          <p:cNvPr id="368" name="Text Box 16"/>
          <p:cNvSpPr txBox="1"/>
          <p:nvPr/>
        </p:nvSpPr>
        <p:spPr>
          <a:xfrm>
            <a:off x="7622858" y="1628775"/>
            <a:ext cx="2999423"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20650" indent="-120650">
              <a:buSzPct val="100000"/>
              <a:buChar char="•"/>
              <a:defRPr>
                <a:solidFill>
                  <a:srgbClr val="FFFFFF"/>
                </a:solidFill>
                <a:latin typeface="Verdana"/>
                <a:ea typeface="Verdana"/>
                <a:cs typeface="Verdana"/>
                <a:sym typeface="Verdana"/>
              </a:defRPr>
            </a:pPr>
            <a:r>
              <a:t>Do the test and document observations</a:t>
            </a:r>
          </a:p>
          <a:p>
            <a:pPr marL="120650" indent="-120650">
              <a:buSzPct val="100000"/>
              <a:buChar char="•"/>
              <a:defRPr>
                <a:solidFill>
                  <a:srgbClr val="FFFFFF"/>
                </a:solidFill>
                <a:latin typeface="Verdana"/>
                <a:ea typeface="Verdana"/>
                <a:cs typeface="Verdana"/>
                <a:sym typeface="Verdana"/>
              </a:defRPr>
            </a:pPr>
            <a:r>
              <a:t>Analyze the data (first collect baseline data)</a:t>
            </a:r>
          </a:p>
        </p:txBody>
      </p:sp>
      <p:sp>
        <p:nvSpPr>
          <p:cNvPr id="369" name="Text Box 17"/>
          <p:cNvSpPr txBox="1"/>
          <p:nvPr/>
        </p:nvSpPr>
        <p:spPr>
          <a:xfrm>
            <a:off x="440627" y="6075364"/>
            <a:ext cx="511760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Langley, Nolan, Nolan Norman &amp; Provost 1999</a:t>
            </a:r>
          </a:p>
        </p:txBody>
      </p:sp>
      <p:pic>
        <p:nvPicPr>
          <p:cNvPr id="370" name="Picture 1" descr="Picture 1"/>
          <p:cNvPicPr>
            <a:picLocks noChangeAspect="1"/>
          </p:cNvPicPr>
          <p:nvPr/>
        </p:nvPicPr>
        <p:blipFill>
          <a:blip r:embed="rId2">
            <a:extLst/>
          </a:blip>
          <a:stretch>
            <a:fillRect/>
          </a:stretch>
        </p:blipFill>
        <p:spPr>
          <a:xfrm>
            <a:off x="4295776" y="2233613"/>
            <a:ext cx="2970214" cy="31035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67"/>
                                        </p:tgtEl>
                                        <p:attrNameLst>
                                          <p:attrName>style.visibility</p:attrName>
                                        </p:attrNameLst>
                                      </p:cBhvr>
                                      <p:to>
                                        <p:strVal val="visible"/>
                                      </p:to>
                                    </p:set>
                                    <p:anim calcmode="lin" valueType="num">
                                      <p:cBhvr>
                                        <p:cTn id="7" dur="500" fill="hold"/>
                                        <p:tgtEl>
                                          <p:spTgt spid="367"/>
                                        </p:tgtEl>
                                        <p:attrNameLst>
                                          <p:attrName>ppt_x</p:attrName>
                                        </p:attrNameLst>
                                      </p:cBhvr>
                                      <p:tavLst>
                                        <p:tav tm="0">
                                          <p:val>
                                            <p:strVal val="#ppt_x"/>
                                          </p:val>
                                        </p:tav>
                                        <p:tav tm="100000">
                                          <p:val>
                                            <p:strVal val="#ppt_x"/>
                                          </p:val>
                                        </p:tav>
                                      </p:tavLst>
                                    </p:anim>
                                    <p:anim calcmode="lin" valueType="num">
                                      <p:cBhvr>
                                        <p:cTn id="8"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68"/>
                                        </p:tgtEl>
                                        <p:attrNameLst>
                                          <p:attrName>style.visibility</p:attrName>
                                        </p:attrNameLst>
                                      </p:cBhvr>
                                      <p:to>
                                        <p:strVal val="visible"/>
                                      </p:to>
                                    </p:set>
                                    <p:animEffect filter="wipe(left)" transition="in">
                                      <p:cBhvr>
                                        <p:cTn id="13" dur="500"/>
                                        <p:tgtEl>
                                          <p:spTgt spid="368"/>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3" fill="hold">
                                  <p:stCondLst>
                                    <p:cond delay="0"/>
                                  </p:stCondLst>
                                  <p:iterate type="el" backwards="0">
                                    <p:tmAbs val="0"/>
                                  </p:iterate>
                                  <p:childTnLst>
                                    <p:set>
                                      <p:cBhvr>
                                        <p:cTn id="17" fill="hold"/>
                                        <p:tgtEl>
                                          <p:spTgt spid="366"/>
                                        </p:tgtEl>
                                        <p:attrNameLst>
                                          <p:attrName>style.visibility</p:attrName>
                                        </p:attrNameLst>
                                      </p:cBhvr>
                                      <p:to>
                                        <p:strVal val="visible"/>
                                      </p:to>
                                    </p:set>
                                    <p:anim calcmode="lin" valueType="num">
                                      <p:cBhvr>
                                        <p:cTn id="18" dur="500" fill="hold"/>
                                        <p:tgtEl>
                                          <p:spTgt spid="366"/>
                                        </p:tgtEl>
                                        <p:attrNameLst>
                                          <p:attrName>ppt_x</p:attrName>
                                        </p:attrNameLst>
                                      </p:cBhvr>
                                      <p:tavLst>
                                        <p:tav tm="0">
                                          <p:val>
                                            <p:strVal val="#ppt_x"/>
                                          </p:val>
                                        </p:tav>
                                        <p:tav tm="100000">
                                          <p:val>
                                            <p:strVal val="#ppt_x"/>
                                          </p:val>
                                        </p:tav>
                                      </p:tavLst>
                                    </p:anim>
                                    <p:anim calcmode="lin" valueType="num">
                                      <p:cBhvr>
                                        <p:cTn id="19" dur="500" fill="hold"/>
                                        <p:tgtEl>
                                          <p:spTgt spid="36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4" presetID="2" grpId="4" fill="hold">
                                  <p:stCondLst>
                                    <p:cond delay="0"/>
                                  </p:stCondLst>
                                  <p:iterate type="el" backwards="0">
                                    <p:tmAbs val="0"/>
                                  </p:iterate>
                                  <p:childTnLst>
                                    <p:set>
                                      <p:cBhvr>
                                        <p:cTn id="23" fill="hold"/>
                                        <p:tgtEl>
                                          <p:spTgt spid="365"/>
                                        </p:tgtEl>
                                        <p:attrNameLst>
                                          <p:attrName>style.visibility</p:attrName>
                                        </p:attrNameLst>
                                      </p:cBhvr>
                                      <p:to>
                                        <p:strVal val="visible"/>
                                      </p:to>
                                    </p:set>
                                    <p:anim calcmode="lin" valueType="num">
                                      <p:cBhvr>
                                        <p:cTn id="24" dur="500" fill="hold"/>
                                        <p:tgtEl>
                                          <p:spTgt spid="365"/>
                                        </p:tgtEl>
                                        <p:attrNameLst>
                                          <p:attrName>ppt_x</p:attrName>
                                        </p:attrNameLst>
                                      </p:cBhvr>
                                      <p:tavLst>
                                        <p:tav tm="0">
                                          <p:val>
                                            <p:strVal val="#ppt_x"/>
                                          </p:val>
                                        </p:tav>
                                        <p:tav tm="100000">
                                          <p:val>
                                            <p:strVal val="#ppt_x"/>
                                          </p:val>
                                        </p:tav>
                                      </p:tavLst>
                                    </p:anim>
                                    <p:anim calcmode="lin" valueType="num">
                                      <p:cBhvr>
                                        <p:cTn id="25"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2"/>
      <p:bldP build="whole" bldLvl="1" animBg="1" rev="0" advAuto="0" spid="366" grpId="3"/>
      <p:bldP build="whole" bldLvl="1" animBg="1" rev="0" advAuto="0" spid="367" grpId="1"/>
      <p:bldP build="whole" bldLvl="1" animBg="1" rev="0" advAuto="0" spid="365"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Picture 2" descr="Picture 2"/>
          <p:cNvPicPr>
            <a:picLocks noChangeAspect="1"/>
          </p:cNvPicPr>
          <p:nvPr/>
        </p:nvPicPr>
        <p:blipFill>
          <a:blip r:embed="rId2">
            <a:extLst/>
          </a:blip>
          <a:stretch>
            <a:fillRect/>
          </a:stretch>
        </p:blipFill>
        <p:spPr>
          <a:xfrm>
            <a:off x="2467154" y="1235015"/>
            <a:ext cx="7111042" cy="4773954"/>
          </a:xfrm>
          <a:prstGeom prst="rect">
            <a:avLst/>
          </a:prstGeom>
          <a:ln w="12700">
            <a:miter lim="400000"/>
          </a:ln>
        </p:spPr>
      </p:pic>
      <p:sp>
        <p:nvSpPr>
          <p:cNvPr id="373" name="Title 1"/>
          <p:cNvSpPr txBox="1"/>
          <p:nvPr>
            <p:ph type="title" idx="4294967295"/>
          </p:nvPr>
        </p:nvSpPr>
        <p:spPr>
          <a:xfrm>
            <a:off x="293297" y="1235015"/>
            <a:ext cx="2027210" cy="1143001"/>
          </a:xfrm>
          <a:prstGeom prst="rect">
            <a:avLst/>
          </a:prstGeom>
        </p:spPr>
        <p:txBody>
          <a:bodyPr>
            <a:normAutofit fontScale="100000" lnSpcReduction="0"/>
          </a:bodyPr>
          <a:lstStyle>
            <a:lvl1pPr>
              <a:defRPr sz="2800">
                <a:solidFill>
                  <a:srgbClr val="FF0000"/>
                </a:solidFill>
                <a:latin typeface="Verdana"/>
                <a:ea typeface="Verdana"/>
                <a:cs typeface="Verdana"/>
                <a:sym typeface="Verdana"/>
              </a:defRPr>
            </a:lvl1pPr>
          </a:lstStyle>
          <a:p>
            <a:pPr/>
            <a:r>
              <a:t>PDSA Ramp</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itle 1"/>
          <p:cNvSpPr txBox="1"/>
          <p:nvPr>
            <p:ph type="title"/>
          </p:nvPr>
        </p:nvSpPr>
        <p:spPr>
          <a:xfrm>
            <a:off x="646111" y="452718"/>
            <a:ext cx="9404723" cy="1065207"/>
          </a:xfrm>
          <a:prstGeom prst="rect">
            <a:avLst/>
          </a:prstGeom>
        </p:spPr>
        <p:txBody>
          <a:bodyPr/>
          <a:lstStyle/>
          <a:p>
            <a:pPr/>
            <a:r>
              <a:t>Traditional Domains of Quality (STEEEP)</a:t>
            </a:r>
          </a:p>
        </p:txBody>
      </p:sp>
      <p:sp>
        <p:nvSpPr>
          <p:cNvPr id="376" name="Content Placeholder 2"/>
          <p:cNvSpPr txBox="1"/>
          <p:nvPr>
            <p:ph type="body" idx="1"/>
          </p:nvPr>
        </p:nvSpPr>
        <p:spPr>
          <a:xfrm>
            <a:off x="763587" y="1676400"/>
            <a:ext cx="11209878" cy="4571999"/>
          </a:xfrm>
          <a:prstGeom prst="rect">
            <a:avLst/>
          </a:prstGeom>
        </p:spPr>
        <p:txBody>
          <a:bodyPr/>
          <a:lstStyle/>
          <a:p>
            <a:pPr>
              <a:defRPr b="1">
                <a:solidFill>
                  <a:schemeClr val="accent1"/>
                </a:solidFill>
              </a:defRPr>
            </a:pPr>
            <a:r>
              <a:t>Safety</a:t>
            </a:r>
            <a:r>
              <a:rPr b="0">
                <a:solidFill>
                  <a:srgbClr val="FFFFFF"/>
                </a:solidFill>
              </a:rPr>
              <a:t>: free from harm</a:t>
            </a:r>
            <a:endParaRPr b="0">
              <a:solidFill>
                <a:srgbClr val="FFFFFF"/>
              </a:solidFill>
            </a:endParaRPr>
          </a:p>
          <a:p>
            <a:pPr>
              <a:defRPr b="1">
                <a:solidFill>
                  <a:schemeClr val="accent1"/>
                </a:solidFill>
              </a:defRPr>
            </a:pPr>
            <a:r>
              <a:t>Timeliness</a:t>
            </a:r>
            <a:r>
              <a:rPr b="0">
                <a:solidFill>
                  <a:srgbClr val="FFFFFF"/>
                </a:solidFill>
              </a:rPr>
              <a:t>: minimizes wait time for care</a:t>
            </a:r>
            <a:endParaRPr b="0">
              <a:solidFill>
                <a:srgbClr val="FFFFFF"/>
              </a:solidFill>
            </a:endParaRPr>
          </a:p>
          <a:p>
            <a:pPr>
              <a:defRPr b="1">
                <a:solidFill>
                  <a:schemeClr val="accent1"/>
                </a:solidFill>
              </a:defRPr>
            </a:pPr>
            <a:r>
              <a:t>Effectiveness</a:t>
            </a:r>
            <a:r>
              <a:rPr b="0">
                <a:solidFill>
                  <a:srgbClr val="FFFFFF"/>
                </a:solidFill>
              </a:rPr>
              <a:t>: evidence based, achieves desired outcome</a:t>
            </a:r>
            <a:endParaRPr b="0">
              <a:solidFill>
                <a:srgbClr val="FFFFFF"/>
              </a:solidFill>
            </a:endParaRPr>
          </a:p>
          <a:p>
            <a:pPr>
              <a:defRPr b="1">
                <a:solidFill>
                  <a:schemeClr val="accent1"/>
                </a:solidFill>
              </a:defRPr>
            </a:pPr>
            <a:r>
              <a:t>Efficiency</a:t>
            </a:r>
            <a:r>
              <a:rPr b="0">
                <a:solidFill>
                  <a:srgbClr val="FFFFFF"/>
                </a:solidFill>
              </a:rPr>
              <a:t>: minimizes resource waste</a:t>
            </a:r>
            <a:endParaRPr b="0">
              <a:solidFill>
                <a:srgbClr val="FFFFFF"/>
              </a:solidFill>
            </a:endParaRPr>
          </a:p>
          <a:p>
            <a:pPr>
              <a:defRPr b="1">
                <a:solidFill>
                  <a:schemeClr val="accent1"/>
                </a:solidFill>
              </a:defRPr>
            </a:pPr>
            <a:r>
              <a:t>Equity</a:t>
            </a:r>
            <a:r>
              <a:rPr b="0">
                <a:solidFill>
                  <a:srgbClr val="FFFFFF"/>
                </a:solidFill>
              </a:rPr>
              <a:t>: accessible regardless of age/gender/ethnicity/SES</a:t>
            </a:r>
            <a:endParaRPr b="0">
              <a:solidFill>
                <a:srgbClr val="FFFFFF"/>
              </a:solidFill>
            </a:endParaRPr>
          </a:p>
          <a:p>
            <a:pPr>
              <a:defRPr b="1" strike="sngStrike">
                <a:solidFill>
                  <a:schemeClr val="accent1"/>
                </a:solidFill>
              </a:defRPr>
            </a:pPr>
            <a:r>
              <a:t>Patient </a:t>
            </a:r>
            <a:r>
              <a:rPr strike="noStrike"/>
              <a:t>Person-centeredness</a:t>
            </a:r>
            <a:r>
              <a:rPr b="0" strike="noStrike">
                <a:solidFill>
                  <a:srgbClr val="FFFFFF"/>
                </a:solidFill>
              </a:rPr>
              <a:t>: individuals’ goals, wishes respected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ctrTitle"/>
          </p:nvPr>
        </p:nvSpPr>
        <p:spPr>
          <a:xfrm>
            <a:off x="379379" y="928254"/>
            <a:ext cx="10957104" cy="3329582"/>
          </a:xfrm>
          <a:prstGeom prst="rect">
            <a:avLst/>
          </a:prstGeom>
        </p:spPr>
        <p:txBody>
          <a:bodyPr/>
          <a:lstStyle/>
          <a:p>
            <a:pPr>
              <a:defRPr sz="6600">
                <a:solidFill>
                  <a:srgbClr val="FFFFFF"/>
                </a:solidFill>
              </a:defRPr>
            </a:pPr>
            <a:r>
              <a:t>Introduction to</a:t>
            </a:r>
            <a:br/>
            <a:r>
              <a:t>Quality Improvement 1</a:t>
            </a:r>
            <a:br/>
            <a:r>
              <a:rPr sz="4800">
                <a:solidFill>
                  <a:schemeClr val="accent1"/>
                </a:solidFill>
              </a:rPr>
              <a:t>Pre-session material</a:t>
            </a:r>
          </a:p>
        </p:txBody>
      </p:sp>
      <p:sp>
        <p:nvSpPr>
          <p:cNvPr id="301" name="Subtitle 2"/>
          <p:cNvSpPr txBox="1"/>
          <p:nvPr>
            <p:ph type="subTitle" sz="quarter" idx="1"/>
          </p:nvPr>
        </p:nvSpPr>
        <p:spPr>
          <a:xfrm>
            <a:off x="1154954" y="4979489"/>
            <a:ext cx="8825660" cy="861421"/>
          </a:xfrm>
          <a:prstGeom prst="rect">
            <a:avLst/>
          </a:prstGeom>
        </p:spPr>
        <p:txBody>
          <a:bodyPr/>
          <a:lstStyle/>
          <a:p>
            <a:pPr>
              <a:lnSpc>
                <a:spcPct val="80000"/>
              </a:lnSpc>
              <a:defRPr sz="1300"/>
            </a:pPr>
            <a:r>
              <a:t>Lucie Filteau, MD, FRCPC</a:t>
            </a:r>
          </a:p>
          <a:p>
            <a:pPr>
              <a:lnSpc>
                <a:spcPct val="80000"/>
              </a:lnSpc>
              <a:defRPr sz="1300"/>
            </a:pPr>
            <a:r>
              <a:t>PGY 2-4 AHD</a:t>
            </a:r>
          </a:p>
          <a:p>
            <a:pPr>
              <a:lnSpc>
                <a:spcPct val="80000"/>
              </a:lnSpc>
              <a:defRPr sz="1300"/>
            </a:pPr>
            <a:r>
              <a:t>QPS Lecture series</a:t>
            </a:r>
          </a:p>
        </p:txBody>
      </p:sp>
      <p:pic>
        <p:nvPicPr>
          <p:cNvPr id="302" name="Picture 4" descr="Picture 4"/>
          <p:cNvPicPr>
            <a:picLocks noChangeAspect="1"/>
          </p:cNvPicPr>
          <p:nvPr/>
        </p:nvPicPr>
        <p:blipFill>
          <a:blip r:embed="rId2">
            <a:extLst/>
          </a:blip>
          <a:stretch>
            <a:fillRect/>
          </a:stretch>
        </p:blipFill>
        <p:spPr>
          <a:xfrm>
            <a:off x="8570068" y="1375167"/>
            <a:ext cx="3514034" cy="4383607"/>
          </a:xfrm>
          <a:prstGeom prst="rect">
            <a:avLst/>
          </a:prstGeom>
          <a:ln w="12700">
            <a:miter lim="400000"/>
          </a:ln>
        </p:spPr>
      </p:pic>
      <p:sp>
        <p:nvSpPr>
          <p:cNvPr id="303" name="TextBox 5"/>
          <p:cNvSpPr txBox="1"/>
          <p:nvPr/>
        </p:nvSpPr>
        <p:spPr>
          <a:xfrm>
            <a:off x="11313591" y="5481775"/>
            <a:ext cx="832689"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atin typeface="+mn-lt"/>
                <a:ea typeface="+mn-ea"/>
                <a:cs typeface="+mn-cs"/>
                <a:sym typeface="Calibri"/>
              </a:defRPr>
            </a:lvl1pPr>
          </a:lstStyle>
          <a:p>
            <a:pPr/>
            <a:r>
              <a:t>Lute, 2012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Title 1"/>
          <p:cNvSpPr txBox="1"/>
          <p:nvPr>
            <p:ph type="title"/>
          </p:nvPr>
        </p:nvSpPr>
        <p:spPr>
          <a:xfrm>
            <a:off x="646111" y="452718"/>
            <a:ext cx="9404723" cy="1065207"/>
          </a:xfrm>
          <a:prstGeom prst="rect">
            <a:avLst/>
          </a:prstGeom>
        </p:spPr>
        <p:txBody>
          <a:bodyPr/>
          <a:lstStyle/>
          <a:p>
            <a:pPr/>
            <a:r>
              <a:t>QI Evolution</a:t>
            </a:r>
          </a:p>
        </p:txBody>
      </p:sp>
      <p:sp>
        <p:nvSpPr>
          <p:cNvPr id="379" name="Content Placeholder 2"/>
          <p:cNvSpPr txBox="1"/>
          <p:nvPr>
            <p:ph type="body" idx="1"/>
          </p:nvPr>
        </p:nvSpPr>
        <p:spPr>
          <a:xfrm>
            <a:off x="499622" y="1517925"/>
            <a:ext cx="9550232" cy="4730475"/>
          </a:xfrm>
          <a:prstGeom prst="rect">
            <a:avLst/>
          </a:prstGeom>
        </p:spPr>
        <p:txBody>
          <a:bodyPr/>
          <a:lstStyle/>
          <a:p>
            <a:pPr/>
            <a:r>
              <a:t>Old equation: </a:t>
            </a:r>
            <a:r>
              <a:rPr>
                <a:solidFill>
                  <a:schemeClr val="accent1"/>
                </a:solidFill>
              </a:rPr>
              <a:t>Value = Outcomes/Cost</a:t>
            </a:r>
            <a:endParaRPr>
              <a:solidFill>
                <a:schemeClr val="accent1"/>
              </a:solidFill>
            </a:endParaRPr>
          </a:p>
          <a:p>
            <a:pPr/>
            <a:r>
              <a:t>Newer equation:</a:t>
            </a:r>
          </a:p>
          <a:p>
            <a:pPr lvl="1" marL="742950" indent="-285750">
              <a:defRPr sz="2200"/>
            </a:pPr>
            <a:r>
              <a:t>Includes wellbeing of healthcare staff</a:t>
            </a:r>
          </a:p>
          <a:p>
            <a:pPr lvl="1" marL="742950" indent="-285750">
              <a:defRPr sz="2200"/>
            </a:pPr>
            <a:r>
              <a:t>Includes societal/environmental costs</a:t>
            </a:r>
          </a:p>
          <a:p>
            <a:pPr/>
            <a:r>
              <a:t>“Triple bottom line”:</a:t>
            </a:r>
          </a:p>
        </p:txBody>
      </p:sp>
      <p:pic>
        <p:nvPicPr>
          <p:cNvPr id="380" name="Picture 3" descr="Picture 3"/>
          <p:cNvPicPr>
            <a:picLocks noChangeAspect="1"/>
          </p:cNvPicPr>
          <p:nvPr/>
        </p:nvPicPr>
        <p:blipFill>
          <a:blip r:embed="rId2">
            <a:extLst/>
          </a:blip>
          <a:stretch>
            <a:fillRect/>
          </a:stretch>
        </p:blipFill>
        <p:spPr>
          <a:xfrm>
            <a:off x="1336428" y="4341836"/>
            <a:ext cx="8369057" cy="1686737"/>
          </a:xfrm>
          <a:prstGeom prst="rect">
            <a:avLst/>
          </a:prstGeom>
          <a:ln w="12700">
            <a:miter lim="400000"/>
          </a:ln>
        </p:spPr>
      </p:pic>
      <p:sp>
        <p:nvSpPr>
          <p:cNvPr id="381" name="TextBox 4"/>
          <p:cNvSpPr txBox="1"/>
          <p:nvPr/>
        </p:nvSpPr>
        <p:spPr>
          <a:xfrm>
            <a:off x="177695" y="6476214"/>
            <a:ext cx="3479736" cy="2807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Future Healthcare Journal, 2018 Vol.5(2):88-93</a:t>
            </a:r>
          </a:p>
        </p:txBody>
      </p:sp>
      <p:pic>
        <p:nvPicPr>
          <p:cNvPr id="382" name="Picture 2" descr="Picture 2"/>
          <p:cNvPicPr>
            <a:picLocks noChangeAspect="1"/>
          </p:cNvPicPr>
          <p:nvPr/>
        </p:nvPicPr>
        <p:blipFill>
          <a:blip r:embed="rId3">
            <a:extLst/>
          </a:blip>
          <a:stretch>
            <a:fillRect/>
          </a:stretch>
        </p:blipFill>
        <p:spPr>
          <a:xfrm>
            <a:off x="6860351" y="459824"/>
            <a:ext cx="3480804" cy="3327891"/>
          </a:xfrm>
          <a:prstGeom prst="rect">
            <a:avLst/>
          </a:prstGeom>
          <a:ln w="12700">
            <a:miter lim="400000"/>
          </a:ln>
        </p:spPr>
      </p:pic>
      <p:sp>
        <p:nvSpPr>
          <p:cNvPr id="383" name="TextBox 7"/>
          <p:cNvSpPr txBox="1"/>
          <p:nvPr/>
        </p:nvSpPr>
        <p:spPr>
          <a:xfrm>
            <a:off x="8959499" y="6476212"/>
            <a:ext cx="303436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Ann Fam Med, 2014 Nov; 12(6): 573-576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646111" y="452718"/>
            <a:ext cx="9404723" cy="1065207"/>
          </a:xfrm>
          <a:prstGeom prst="rect">
            <a:avLst/>
          </a:prstGeom>
        </p:spPr>
        <p:txBody>
          <a:bodyPr/>
          <a:lstStyle/>
          <a:p>
            <a:pPr/>
            <a:r>
              <a:t>Domains of Quality</a:t>
            </a:r>
          </a:p>
        </p:txBody>
      </p:sp>
      <p:sp>
        <p:nvSpPr>
          <p:cNvPr id="386" name="Content Placeholder 2"/>
          <p:cNvSpPr txBox="1"/>
          <p:nvPr>
            <p:ph type="body" idx="1"/>
          </p:nvPr>
        </p:nvSpPr>
        <p:spPr>
          <a:xfrm>
            <a:off x="763587" y="1517925"/>
            <a:ext cx="11276014" cy="4730475"/>
          </a:xfrm>
          <a:prstGeom prst="rect">
            <a:avLst/>
          </a:prstGeom>
        </p:spPr>
        <p:txBody>
          <a:bodyPr/>
          <a:lstStyle/>
          <a:p>
            <a:pPr>
              <a:defRPr b="1">
                <a:solidFill>
                  <a:schemeClr val="accent1"/>
                </a:solidFill>
              </a:defRPr>
            </a:pPr>
            <a:r>
              <a:t>Safety</a:t>
            </a:r>
            <a:r>
              <a:rPr b="0">
                <a:solidFill>
                  <a:srgbClr val="FFFFFF"/>
                </a:solidFill>
              </a:rPr>
              <a:t>: free from harm</a:t>
            </a:r>
            <a:endParaRPr b="0">
              <a:solidFill>
                <a:srgbClr val="FFFFFF"/>
              </a:solidFill>
            </a:endParaRPr>
          </a:p>
          <a:p>
            <a:pPr>
              <a:defRPr b="1">
                <a:solidFill>
                  <a:schemeClr val="accent1"/>
                </a:solidFill>
              </a:defRPr>
            </a:pPr>
            <a:r>
              <a:t>Timeliness</a:t>
            </a:r>
            <a:r>
              <a:rPr b="0">
                <a:solidFill>
                  <a:srgbClr val="FFFFFF"/>
                </a:solidFill>
              </a:rPr>
              <a:t>: minimizes wait time for care</a:t>
            </a:r>
            <a:endParaRPr b="0">
              <a:solidFill>
                <a:srgbClr val="FFFFFF"/>
              </a:solidFill>
            </a:endParaRPr>
          </a:p>
          <a:p>
            <a:pPr>
              <a:defRPr b="1">
                <a:solidFill>
                  <a:schemeClr val="accent1"/>
                </a:solidFill>
              </a:defRPr>
            </a:pPr>
            <a:r>
              <a:t>Effectiveness</a:t>
            </a:r>
            <a:r>
              <a:rPr b="0">
                <a:solidFill>
                  <a:srgbClr val="FFFFFF"/>
                </a:solidFill>
              </a:rPr>
              <a:t>: evidence based, achieves desired outcome</a:t>
            </a:r>
            <a:endParaRPr b="0">
              <a:solidFill>
                <a:srgbClr val="FFFFFF"/>
              </a:solidFill>
            </a:endParaRPr>
          </a:p>
          <a:p>
            <a:pPr>
              <a:defRPr b="1">
                <a:solidFill>
                  <a:schemeClr val="accent1"/>
                </a:solidFill>
              </a:defRPr>
            </a:pPr>
            <a:r>
              <a:t>Efficiency</a:t>
            </a:r>
            <a:r>
              <a:rPr b="0">
                <a:solidFill>
                  <a:srgbClr val="FFFFFF"/>
                </a:solidFill>
              </a:rPr>
              <a:t>: minimizes resource waste</a:t>
            </a:r>
            <a:endParaRPr b="0">
              <a:solidFill>
                <a:srgbClr val="FFFFFF"/>
              </a:solidFill>
            </a:endParaRPr>
          </a:p>
          <a:p>
            <a:pPr>
              <a:defRPr b="1">
                <a:solidFill>
                  <a:schemeClr val="accent1"/>
                </a:solidFill>
              </a:defRPr>
            </a:pPr>
            <a:r>
              <a:t>Equity</a:t>
            </a:r>
            <a:r>
              <a:rPr b="0">
                <a:solidFill>
                  <a:srgbClr val="FFFFFF"/>
                </a:solidFill>
              </a:rPr>
              <a:t>: accessible regardless of age/gender/ethnicity/SES</a:t>
            </a:r>
            <a:endParaRPr b="0">
              <a:solidFill>
                <a:srgbClr val="FFFFFF"/>
              </a:solidFill>
            </a:endParaRPr>
          </a:p>
          <a:p>
            <a:pPr>
              <a:defRPr b="1">
                <a:solidFill>
                  <a:schemeClr val="accent1"/>
                </a:solidFill>
              </a:defRPr>
            </a:pPr>
            <a:r>
              <a:t>Person-centeredness</a:t>
            </a:r>
            <a:r>
              <a:rPr b="0">
                <a:solidFill>
                  <a:srgbClr val="FFFFFF"/>
                </a:solidFill>
              </a:rPr>
              <a:t>: individuals’ goals, wishes respected</a:t>
            </a:r>
            <a:endParaRPr b="0">
              <a:solidFill>
                <a:srgbClr val="FFFFFF"/>
              </a:solidFill>
            </a:endParaRPr>
          </a:p>
          <a:p>
            <a:pPr>
              <a:defRPr b="1">
                <a:solidFill>
                  <a:schemeClr val="accent1"/>
                </a:solidFill>
              </a:defRPr>
            </a:pPr>
            <a:r>
              <a:t>Planetary health</a:t>
            </a:r>
            <a:r>
              <a:rPr b="0">
                <a:solidFill>
                  <a:srgbClr val="92D050"/>
                </a:solidFill>
              </a:rPr>
              <a:t>*</a:t>
            </a:r>
            <a:r>
              <a:rPr b="0">
                <a:solidFill>
                  <a:srgbClr val="FFFFFF"/>
                </a:solidFill>
              </a:rPr>
              <a:t>: minimizes environmental impact</a:t>
            </a:r>
            <a:endParaRPr>
              <a:solidFill>
                <a:srgbClr val="92D050"/>
              </a:solidFill>
            </a:endParaRPr>
          </a:p>
          <a:p>
            <a:pPr>
              <a:defRPr b="1">
                <a:solidFill>
                  <a:schemeClr val="accent1"/>
                </a:solidFill>
              </a:defRPr>
            </a:pPr>
            <a:r>
              <a:t>Healthcare worker wellness</a:t>
            </a:r>
            <a:r>
              <a:rPr b="0">
                <a:solidFill>
                  <a:srgbClr val="92D050"/>
                </a:solidFill>
              </a:rPr>
              <a:t>*</a:t>
            </a:r>
            <a:r>
              <a:rPr b="0">
                <a:solidFill>
                  <a:srgbClr val="FFFFFF"/>
                </a:solidFill>
              </a:rPr>
              <a:t>: improves healthcare worker sustainability</a:t>
            </a:r>
          </a:p>
        </p:txBody>
      </p:sp>
      <p:sp>
        <p:nvSpPr>
          <p:cNvPr id="387" name="TextBox 3"/>
          <p:cNvSpPr txBox="1"/>
          <p:nvPr/>
        </p:nvSpPr>
        <p:spPr>
          <a:xfrm>
            <a:off x="1339059" y="6550222"/>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sp>
        <p:nvSpPr>
          <p:cNvPr id="388" name="TextBox 4"/>
          <p:cNvSpPr txBox="1"/>
          <p:nvPr/>
        </p:nvSpPr>
        <p:spPr>
          <a:xfrm>
            <a:off x="9913620" y="6234570"/>
            <a:ext cx="2251711"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646111" y="281837"/>
            <a:ext cx="9404723" cy="1092740"/>
          </a:xfrm>
          <a:prstGeom prst="rect">
            <a:avLst/>
          </a:prstGeom>
        </p:spPr>
        <p:txBody>
          <a:bodyPr/>
          <a:lstStyle/>
          <a:p>
            <a:pPr/>
            <a:r>
              <a:t>Safety</a:t>
            </a:r>
          </a:p>
        </p:txBody>
      </p:sp>
      <p:sp>
        <p:nvSpPr>
          <p:cNvPr id="391" name="Content Placeholder 2"/>
          <p:cNvSpPr txBox="1"/>
          <p:nvPr>
            <p:ph type="body" sz="half" idx="1"/>
          </p:nvPr>
        </p:nvSpPr>
        <p:spPr>
          <a:xfrm>
            <a:off x="763588" y="1449421"/>
            <a:ext cx="4450437" cy="4798979"/>
          </a:xfrm>
          <a:prstGeom prst="rect">
            <a:avLst/>
          </a:prstGeom>
        </p:spPr>
        <p:txBody>
          <a:bodyPr/>
          <a:lstStyle/>
          <a:p>
            <a:pPr/>
            <a:r>
              <a:t>Avoiding harm to patients from the care that is intended to help them</a:t>
            </a:r>
          </a:p>
          <a:p>
            <a:pPr/>
            <a:r>
              <a:t>Care should be free of accidents/mistakes</a:t>
            </a:r>
          </a:p>
          <a:p>
            <a:pPr>
              <a:defRPr i="1">
                <a:solidFill>
                  <a:schemeClr val="accent1"/>
                </a:solidFill>
              </a:defRPr>
            </a:pPr>
            <a:r>
              <a:t>Avoiding harm to the healthcare team while providing care to patients*</a:t>
            </a:r>
          </a:p>
        </p:txBody>
      </p:sp>
      <p:sp>
        <p:nvSpPr>
          <p:cNvPr id="392" name="TextBox 3"/>
          <p:cNvSpPr txBox="1"/>
          <p:nvPr/>
        </p:nvSpPr>
        <p:spPr>
          <a:xfrm>
            <a:off x="45719" y="6550222"/>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sp>
        <p:nvSpPr>
          <p:cNvPr id="393" name="TextBox 4"/>
          <p:cNvSpPr txBox="1"/>
          <p:nvPr/>
        </p:nvSpPr>
        <p:spPr>
          <a:xfrm>
            <a:off x="45720" y="6268385"/>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394" name="Picture 6" descr="Picture 6"/>
          <p:cNvPicPr>
            <a:picLocks noChangeAspect="1"/>
          </p:cNvPicPr>
          <p:nvPr/>
        </p:nvPicPr>
        <p:blipFill>
          <a:blip r:embed="rId3">
            <a:extLst/>
          </a:blip>
          <a:stretch>
            <a:fillRect/>
          </a:stretch>
        </p:blipFill>
        <p:spPr>
          <a:xfrm>
            <a:off x="6096000" y="1297487"/>
            <a:ext cx="5122620" cy="510182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itle 1"/>
          <p:cNvSpPr txBox="1"/>
          <p:nvPr>
            <p:ph type="title"/>
          </p:nvPr>
        </p:nvSpPr>
        <p:spPr>
          <a:xfrm>
            <a:off x="646111" y="452718"/>
            <a:ext cx="9404723" cy="1065207"/>
          </a:xfrm>
          <a:prstGeom prst="rect">
            <a:avLst/>
          </a:prstGeom>
        </p:spPr>
        <p:txBody>
          <a:bodyPr/>
          <a:lstStyle/>
          <a:p>
            <a:pPr/>
            <a:r>
              <a:t>Timeliness</a:t>
            </a:r>
          </a:p>
        </p:txBody>
      </p:sp>
      <p:sp>
        <p:nvSpPr>
          <p:cNvPr id="399" name="Content Placeholder 2"/>
          <p:cNvSpPr txBox="1"/>
          <p:nvPr>
            <p:ph type="body" idx="1"/>
          </p:nvPr>
        </p:nvSpPr>
        <p:spPr>
          <a:xfrm>
            <a:off x="763588" y="1676400"/>
            <a:ext cx="9286265" cy="4571999"/>
          </a:xfrm>
          <a:prstGeom prst="rect">
            <a:avLst/>
          </a:prstGeom>
        </p:spPr>
        <p:txBody>
          <a:bodyPr/>
          <a:lstStyle/>
          <a:p>
            <a:pPr/>
            <a:r>
              <a:t>Reducing wait times and sometimes harmful delays for both those who receive and those who give care</a:t>
            </a:r>
          </a:p>
        </p:txBody>
      </p:sp>
      <p:sp>
        <p:nvSpPr>
          <p:cNvPr id="400" name="TextBox 3"/>
          <p:cNvSpPr txBox="1"/>
          <p:nvPr/>
        </p:nvSpPr>
        <p:spPr>
          <a:xfrm>
            <a:off x="45719" y="6550222"/>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pic>
        <p:nvPicPr>
          <p:cNvPr id="401" name="Picture 5" descr="Picture 5"/>
          <p:cNvPicPr>
            <a:picLocks noChangeAspect="1"/>
          </p:cNvPicPr>
          <p:nvPr/>
        </p:nvPicPr>
        <p:blipFill>
          <a:blip r:embed="rId3">
            <a:extLst/>
          </a:blip>
          <a:stretch>
            <a:fillRect/>
          </a:stretch>
        </p:blipFill>
        <p:spPr>
          <a:xfrm>
            <a:off x="2327401" y="2879388"/>
            <a:ext cx="7537197" cy="344807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itle 1"/>
          <p:cNvSpPr txBox="1"/>
          <p:nvPr>
            <p:ph type="title"/>
          </p:nvPr>
        </p:nvSpPr>
        <p:spPr>
          <a:xfrm>
            <a:off x="646111" y="452718"/>
            <a:ext cx="9404723" cy="1065207"/>
          </a:xfrm>
          <a:prstGeom prst="rect">
            <a:avLst/>
          </a:prstGeom>
        </p:spPr>
        <p:txBody>
          <a:bodyPr/>
          <a:lstStyle/>
          <a:p>
            <a:pPr/>
            <a:r>
              <a:t>Effectiveness</a:t>
            </a:r>
          </a:p>
        </p:txBody>
      </p:sp>
      <p:sp>
        <p:nvSpPr>
          <p:cNvPr id="406" name="Content Placeholder 2"/>
          <p:cNvSpPr txBox="1"/>
          <p:nvPr>
            <p:ph type="body" idx="1"/>
          </p:nvPr>
        </p:nvSpPr>
        <p:spPr>
          <a:xfrm>
            <a:off x="763587" y="1676400"/>
            <a:ext cx="10783146" cy="4571999"/>
          </a:xfrm>
          <a:prstGeom prst="rect">
            <a:avLst/>
          </a:prstGeom>
        </p:spPr>
        <p:txBody>
          <a:bodyPr/>
          <a:lstStyle/>
          <a:p>
            <a:pPr/>
            <a:r>
              <a:t>Providing services, based on scientific knowledge, to all who would benefit and refraining from providing services to those not likely to benefit (avoiding underuse and misuse).</a:t>
            </a:r>
          </a:p>
          <a:p>
            <a:pPr/>
            <a:r>
              <a:t>Care received should </a:t>
            </a:r>
            <a:r>
              <a:rPr i="1"/>
              <a:t>work </a:t>
            </a:r>
            <a:r>
              <a:t>and follow the existing Guidelines.</a:t>
            </a:r>
          </a:p>
        </p:txBody>
      </p:sp>
      <p:sp>
        <p:nvSpPr>
          <p:cNvPr id="407" name="TextBox 3"/>
          <p:cNvSpPr txBox="1"/>
          <p:nvPr/>
        </p:nvSpPr>
        <p:spPr>
          <a:xfrm>
            <a:off x="45719" y="6550222"/>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pic>
        <p:nvPicPr>
          <p:cNvPr id="408" name="Picture 6" descr="Picture 6"/>
          <p:cNvPicPr>
            <a:picLocks noChangeAspect="1"/>
          </p:cNvPicPr>
          <p:nvPr/>
        </p:nvPicPr>
        <p:blipFill>
          <a:blip r:embed="rId3">
            <a:extLst/>
          </a:blip>
          <a:srcRect l="0" t="7413" r="0" b="0"/>
          <a:stretch>
            <a:fillRect/>
          </a:stretch>
        </p:blipFill>
        <p:spPr>
          <a:xfrm>
            <a:off x="2403001" y="3714750"/>
            <a:ext cx="7385996" cy="269053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646111" y="452718"/>
            <a:ext cx="9404723" cy="1065207"/>
          </a:xfrm>
          <a:prstGeom prst="rect">
            <a:avLst/>
          </a:prstGeom>
        </p:spPr>
        <p:txBody>
          <a:bodyPr/>
          <a:lstStyle/>
          <a:p>
            <a:pPr/>
            <a:r>
              <a:t>Efficiency</a:t>
            </a:r>
          </a:p>
        </p:txBody>
      </p:sp>
      <p:sp>
        <p:nvSpPr>
          <p:cNvPr id="413" name="Content Placeholder 2"/>
          <p:cNvSpPr txBox="1"/>
          <p:nvPr>
            <p:ph type="body" sz="half" idx="1"/>
          </p:nvPr>
        </p:nvSpPr>
        <p:spPr>
          <a:xfrm>
            <a:off x="763589" y="1676400"/>
            <a:ext cx="6074956" cy="4571999"/>
          </a:xfrm>
          <a:prstGeom prst="rect">
            <a:avLst/>
          </a:prstGeom>
        </p:spPr>
        <p:txBody>
          <a:bodyPr/>
          <a:lstStyle/>
          <a:p>
            <a:pPr/>
            <a:r>
              <a:t>By streamlining and improving workflows, avoiding waste of resources, including</a:t>
            </a:r>
          </a:p>
          <a:p>
            <a:pPr lvl="1" marL="742950" indent="-285750">
              <a:defRPr sz="2200"/>
            </a:pPr>
            <a:r>
              <a:t>Equipment</a:t>
            </a:r>
          </a:p>
          <a:p>
            <a:pPr lvl="1" marL="742950" indent="-285750">
              <a:defRPr sz="2200"/>
            </a:pPr>
            <a:r>
              <a:t>Healthcare supplies</a:t>
            </a:r>
          </a:p>
          <a:p>
            <a:pPr lvl="1" marL="742950" indent="-285750">
              <a:defRPr sz="2200"/>
            </a:pPr>
            <a:r>
              <a:t>Information</a:t>
            </a:r>
          </a:p>
          <a:p>
            <a:pPr lvl="1" marL="742950" indent="-285750">
              <a:defRPr sz="2200"/>
            </a:pPr>
            <a:r>
              <a:t>Energy</a:t>
            </a:r>
          </a:p>
          <a:p>
            <a:pPr lvl="1" marL="742950" indent="-285750">
              <a:defRPr sz="2200">
                <a:solidFill>
                  <a:schemeClr val="accent1"/>
                </a:solidFill>
              </a:defRPr>
            </a:pPr>
            <a:r>
              <a:t>Time</a:t>
            </a:r>
          </a:p>
          <a:p>
            <a:pPr lvl="1" marL="742950" indent="-285750">
              <a:defRPr sz="2200">
                <a:solidFill>
                  <a:schemeClr val="accent1"/>
                </a:solidFill>
              </a:defRPr>
            </a:pPr>
            <a:r>
              <a:t>Money</a:t>
            </a:r>
          </a:p>
        </p:txBody>
      </p:sp>
      <p:sp>
        <p:nvSpPr>
          <p:cNvPr id="414" name="TextBox 3"/>
          <p:cNvSpPr txBox="1"/>
          <p:nvPr/>
        </p:nvSpPr>
        <p:spPr>
          <a:xfrm>
            <a:off x="45719" y="6582288"/>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sp>
        <p:nvSpPr>
          <p:cNvPr id="415" name="TextBox 4"/>
          <p:cNvSpPr txBox="1"/>
          <p:nvPr/>
        </p:nvSpPr>
        <p:spPr>
          <a:xfrm>
            <a:off x="45720" y="6274510"/>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416" name="Picture 6" descr="Picture 6"/>
          <p:cNvPicPr>
            <a:picLocks noChangeAspect="1"/>
          </p:cNvPicPr>
          <p:nvPr/>
        </p:nvPicPr>
        <p:blipFill>
          <a:blip r:embed="rId3">
            <a:extLst/>
          </a:blip>
          <a:stretch>
            <a:fillRect/>
          </a:stretch>
        </p:blipFill>
        <p:spPr>
          <a:xfrm>
            <a:off x="6556896" y="1267804"/>
            <a:ext cx="5105435" cy="510543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itle 1"/>
          <p:cNvSpPr txBox="1"/>
          <p:nvPr>
            <p:ph type="title"/>
          </p:nvPr>
        </p:nvSpPr>
        <p:spPr>
          <a:xfrm>
            <a:off x="646111" y="291103"/>
            <a:ext cx="9404723" cy="1011641"/>
          </a:xfrm>
          <a:prstGeom prst="rect">
            <a:avLst/>
          </a:prstGeom>
        </p:spPr>
        <p:txBody>
          <a:bodyPr/>
          <a:lstStyle/>
          <a:p>
            <a:pPr/>
            <a:r>
              <a:t>Equity</a:t>
            </a:r>
          </a:p>
        </p:txBody>
      </p:sp>
      <p:sp>
        <p:nvSpPr>
          <p:cNvPr id="421" name="Content Placeholder 2"/>
          <p:cNvSpPr txBox="1"/>
          <p:nvPr>
            <p:ph type="body" sz="half" idx="1"/>
          </p:nvPr>
        </p:nvSpPr>
        <p:spPr>
          <a:xfrm>
            <a:off x="724678" y="1302743"/>
            <a:ext cx="6357060" cy="4687246"/>
          </a:xfrm>
          <a:prstGeom prst="rect">
            <a:avLst/>
          </a:prstGeom>
        </p:spPr>
        <p:txBody>
          <a:bodyPr/>
          <a:lstStyle/>
          <a:p>
            <a:pPr marL="339470" indent="-339470" defTabSz="452627">
              <a:spcBef>
                <a:spcPts val="900"/>
              </a:spcBef>
              <a:defRPr sz="2772"/>
            </a:pPr>
            <a:r>
              <a:t>Providing care that does not vary in quality because of personal characteristics</a:t>
            </a:r>
          </a:p>
          <a:p>
            <a:pPr lvl="1" marL="735520" indent="-282892" defTabSz="452627">
              <a:spcBef>
                <a:spcPts val="900"/>
              </a:spcBef>
              <a:defRPr sz="2178"/>
            </a:pPr>
            <a:r>
              <a:t>Gender</a:t>
            </a:r>
          </a:p>
          <a:p>
            <a:pPr lvl="1" marL="735520" indent="-282892" defTabSz="452627">
              <a:spcBef>
                <a:spcPts val="900"/>
              </a:spcBef>
              <a:defRPr sz="2178"/>
            </a:pPr>
            <a:r>
              <a:t>Ethnicity</a:t>
            </a:r>
          </a:p>
          <a:p>
            <a:pPr lvl="1" marL="735520" indent="-282892" defTabSz="452627">
              <a:spcBef>
                <a:spcPts val="900"/>
              </a:spcBef>
              <a:defRPr sz="2178"/>
            </a:pPr>
            <a:r>
              <a:t>Geographic location</a:t>
            </a:r>
          </a:p>
          <a:p>
            <a:pPr lvl="1" marL="735520" indent="-282892" defTabSz="452627">
              <a:spcBef>
                <a:spcPts val="900"/>
              </a:spcBef>
              <a:defRPr sz="2178"/>
            </a:pPr>
            <a:r>
              <a:t>Socioeconomic status</a:t>
            </a:r>
          </a:p>
          <a:p>
            <a:pPr lvl="1" marL="735520" indent="-282892" defTabSz="452627">
              <a:spcBef>
                <a:spcPts val="900"/>
              </a:spcBef>
              <a:defRPr sz="2178">
                <a:solidFill>
                  <a:schemeClr val="accent1"/>
                </a:solidFill>
              </a:defRPr>
            </a:pPr>
            <a:r>
              <a:t>Disability</a:t>
            </a:r>
          </a:p>
          <a:p>
            <a:pPr lvl="1" marL="735520" indent="-282892" defTabSz="452627">
              <a:spcBef>
                <a:spcPts val="900"/>
              </a:spcBef>
              <a:defRPr sz="2178">
                <a:solidFill>
                  <a:schemeClr val="accent1"/>
                </a:solidFill>
              </a:defRPr>
            </a:pPr>
            <a:r>
              <a:t>Sexual orientation</a:t>
            </a:r>
          </a:p>
          <a:p>
            <a:pPr lvl="1" marL="735520" indent="-282892" defTabSz="452627">
              <a:spcBef>
                <a:spcPts val="900"/>
              </a:spcBef>
              <a:defRPr sz="2178">
                <a:solidFill>
                  <a:schemeClr val="accent1"/>
                </a:solidFill>
              </a:defRPr>
            </a:pPr>
            <a:r>
              <a:t>Gender identity</a:t>
            </a:r>
          </a:p>
        </p:txBody>
      </p:sp>
      <p:sp>
        <p:nvSpPr>
          <p:cNvPr id="422" name="TextBox 3"/>
          <p:cNvSpPr txBox="1"/>
          <p:nvPr/>
        </p:nvSpPr>
        <p:spPr>
          <a:xfrm>
            <a:off x="45719" y="6528252"/>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sp>
        <p:nvSpPr>
          <p:cNvPr id="423" name="TextBox 4"/>
          <p:cNvSpPr txBox="1"/>
          <p:nvPr/>
        </p:nvSpPr>
        <p:spPr>
          <a:xfrm>
            <a:off x="45720" y="6259119"/>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424" name="Picture 6" descr="Picture 6"/>
          <p:cNvPicPr>
            <a:picLocks noChangeAspect="1"/>
          </p:cNvPicPr>
          <p:nvPr/>
        </p:nvPicPr>
        <p:blipFill>
          <a:blip r:embed="rId3">
            <a:extLst/>
          </a:blip>
          <a:stretch>
            <a:fillRect/>
          </a:stretch>
        </p:blipFill>
        <p:spPr>
          <a:xfrm>
            <a:off x="5633149" y="2198451"/>
            <a:ext cx="6334201" cy="421455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1"/>
          <p:cNvSpPr txBox="1"/>
          <p:nvPr>
            <p:ph type="title"/>
          </p:nvPr>
        </p:nvSpPr>
        <p:spPr>
          <a:xfrm>
            <a:off x="646111" y="452718"/>
            <a:ext cx="9404723" cy="1065207"/>
          </a:xfrm>
          <a:prstGeom prst="rect">
            <a:avLst/>
          </a:prstGeom>
        </p:spPr>
        <p:txBody>
          <a:bodyPr/>
          <a:lstStyle/>
          <a:p>
            <a:pPr>
              <a:defRPr strike="sngStrike"/>
            </a:pPr>
            <a:r>
              <a:t>Patient</a:t>
            </a:r>
            <a:r>
              <a:rPr strike="noStrike"/>
              <a:t> Person*-Centeredness</a:t>
            </a:r>
          </a:p>
        </p:txBody>
      </p:sp>
      <p:sp>
        <p:nvSpPr>
          <p:cNvPr id="429" name="Content Placeholder 2"/>
          <p:cNvSpPr txBox="1"/>
          <p:nvPr>
            <p:ph type="body" sz="half" idx="1"/>
          </p:nvPr>
        </p:nvSpPr>
        <p:spPr>
          <a:xfrm>
            <a:off x="763588" y="1676400"/>
            <a:ext cx="6668345" cy="4571999"/>
          </a:xfrm>
          <a:prstGeom prst="rect">
            <a:avLst/>
          </a:prstGeom>
        </p:spPr>
        <p:txBody>
          <a:bodyPr/>
          <a:lstStyle/>
          <a:p>
            <a:pPr/>
            <a:r>
              <a:t>Providing care that is respectful of and responsive to individual patient preferences, needs and values and ensuring that patient values guide all clinical decisions</a:t>
            </a:r>
          </a:p>
          <a:p>
            <a:pPr>
              <a:defRPr>
                <a:solidFill>
                  <a:schemeClr val="accent1"/>
                </a:solidFill>
              </a:defRPr>
            </a:pPr>
            <a:r>
              <a:t>Consideration should also be given to respecting the needs and values of the healthcare workers</a:t>
            </a:r>
          </a:p>
        </p:txBody>
      </p:sp>
      <p:sp>
        <p:nvSpPr>
          <p:cNvPr id="430" name="TextBox 3"/>
          <p:cNvSpPr txBox="1"/>
          <p:nvPr/>
        </p:nvSpPr>
        <p:spPr>
          <a:xfrm>
            <a:off x="123367" y="6565310"/>
            <a:ext cx="10807222"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Institute of Medicine (IOM). Crossing the Quality Chasm: A New Health System for the 21st Century. Washington, D.C: National Academy Press; 2001</a:t>
            </a:r>
          </a:p>
        </p:txBody>
      </p:sp>
      <p:sp>
        <p:nvSpPr>
          <p:cNvPr id="431" name="TextBox 4"/>
          <p:cNvSpPr txBox="1"/>
          <p:nvPr/>
        </p:nvSpPr>
        <p:spPr>
          <a:xfrm>
            <a:off x="123368" y="6277983"/>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432" name="Picture 8" descr="Picture 8"/>
          <p:cNvPicPr>
            <a:picLocks noChangeAspect="1"/>
          </p:cNvPicPr>
          <p:nvPr/>
        </p:nvPicPr>
        <p:blipFill>
          <a:blip r:embed="rId3">
            <a:extLst/>
          </a:blip>
          <a:stretch>
            <a:fillRect/>
          </a:stretch>
        </p:blipFill>
        <p:spPr>
          <a:xfrm>
            <a:off x="7334654" y="1906519"/>
            <a:ext cx="4639769" cy="309317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Title 1"/>
          <p:cNvSpPr txBox="1"/>
          <p:nvPr>
            <p:ph type="title"/>
          </p:nvPr>
        </p:nvSpPr>
        <p:spPr>
          <a:xfrm>
            <a:off x="646111" y="452718"/>
            <a:ext cx="9404723" cy="1065207"/>
          </a:xfrm>
          <a:prstGeom prst="rect">
            <a:avLst/>
          </a:prstGeom>
        </p:spPr>
        <p:txBody>
          <a:bodyPr/>
          <a:lstStyle/>
          <a:p>
            <a:pPr/>
            <a:r>
              <a:t>Planetary Health*</a:t>
            </a:r>
          </a:p>
        </p:txBody>
      </p:sp>
      <p:sp>
        <p:nvSpPr>
          <p:cNvPr id="437" name="Content Placeholder 2"/>
          <p:cNvSpPr txBox="1"/>
          <p:nvPr>
            <p:ph type="body" sz="half" idx="1"/>
          </p:nvPr>
        </p:nvSpPr>
        <p:spPr>
          <a:xfrm>
            <a:off x="763588" y="1676400"/>
            <a:ext cx="5332414" cy="4571999"/>
          </a:xfrm>
          <a:prstGeom prst="rect">
            <a:avLst/>
          </a:prstGeom>
        </p:spPr>
        <p:txBody>
          <a:bodyPr/>
          <a:lstStyle>
            <a:lvl1pPr>
              <a:defRPr>
                <a:solidFill>
                  <a:schemeClr val="accent1"/>
                </a:solidFill>
              </a:defRPr>
            </a:lvl1pPr>
          </a:lstStyle>
          <a:p>
            <a:pPr/>
            <a:r>
              <a:t>Providing care that is mindful of and attempts to minimize the environmental impact</a:t>
            </a:r>
          </a:p>
        </p:txBody>
      </p:sp>
      <p:sp>
        <p:nvSpPr>
          <p:cNvPr id="438" name="TextBox 4"/>
          <p:cNvSpPr txBox="1"/>
          <p:nvPr/>
        </p:nvSpPr>
        <p:spPr>
          <a:xfrm>
            <a:off x="116975" y="6550222"/>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439" name="Picture 5" descr="Picture 5"/>
          <p:cNvPicPr>
            <a:picLocks noChangeAspect="1"/>
          </p:cNvPicPr>
          <p:nvPr/>
        </p:nvPicPr>
        <p:blipFill>
          <a:blip r:embed="rId2">
            <a:extLst/>
          </a:blip>
          <a:stretch>
            <a:fillRect/>
          </a:stretch>
        </p:blipFill>
        <p:spPr>
          <a:xfrm>
            <a:off x="6403550" y="1262944"/>
            <a:ext cx="5142340" cy="514233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Title 1"/>
          <p:cNvSpPr txBox="1"/>
          <p:nvPr>
            <p:ph type="title"/>
          </p:nvPr>
        </p:nvSpPr>
        <p:spPr>
          <a:xfrm>
            <a:off x="646111" y="452718"/>
            <a:ext cx="9404723" cy="1065207"/>
          </a:xfrm>
          <a:prstGeom prst="rect">
            <a:avLst/>
          </a:prstGeom>
        </p:spPr>
        <p:txBody>
          <a:bodyPr/>
          <a:lstStyle/>
          <a:p>
            <a:pPr/>
            <a:r>
              <a:t>Provider Wellness*</a:t>
            </a:r>
          </a:p>
        </p:txBody>
      </p:sp>
      <p:sp>
        <p:nvSpPr>
          <p:cNvPr id="442" name="Content Placeholder 2"/>
          <p:cNvSpPr txBox="1"/>
          <p:nvPr>
            <p:ph type="body" sz="half" idx="1"/>
          </p:nvPr>
        </p:nvSpPr>
        <p:spPr>
          <a:xfrm>
            <a:off x="763588" y="1517925"/>
            <a:ext cx="4072572" cy="4730475"/>
          </a:xfrm>
          <a:prstGeom prst="rect">
            <a:avLst/>
          </a:prstGeom>
        </p:spPr>
        <p:txBody>
          <a:bodyPr/>
          <a:lstStyle>
            <a:lvl1pPr>
              <a:defRPr>
                <a:solidFill>
                  <a:schemeClr val="accent1"/>
                </a:solidFill>
              </a:defRPr>
            </a:lvl1pPr>
          </a:lstStyle>
          <a:p>
            <a:pPr/>
            <a:r>
              <a:t>Initiatives whose aim are to improve the health, wellness and sustainability of members of the healthcare team</a:t>
            </a:r>
          </a:p>
        </p:txBody>
      </p:sp>
      <p:sp>
        <p:nvSpPr>
          <p:cNvPr id="443" name="TextBox 3"/>
          <p:cNvSpPr txBox="1"/>
          <p:nvPr/>
        </p:nvSpPr>
        <p:spPr>
          <a:xfrm>
            <a:off x="45720" y="6550222"/>
            <a:ext cx="20710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chemeClr val="accent1"/>
                </a:solidFill>
                <a:latin typeface="+mn-lt"/>
                <a:ea typeface="+mn-ea"/>
                <a:cs typeface="+mn-cs"/>
                <a:sym typeface="Calibri"/>
              </a:defRPr>
            </a:lvl1pPr>
          </a:lstStyle>
          <a:p>
            <a:pPr/>
            <a:r>
              <a:t>*Lucie Filteau’s additions</a:t>
            </a:r>
          </a:p>
        </p:txBody>
      </p:sp>
      <p:pic>
        <p:nvPicPr>
          <p:cNvPr id="444" name="Picture 5" descr="Picture 5"/>
          <p:cNvPicPr>
            <a:picLocks noChangeAspect="1"/>
          </p:cNvPicPr>
          <p:nvPr/>
        </p:nvPicPr>
        <p:blipFill>
          <a:blip r:embed="rId2">
            <a:extLst/>
          </a:blip>
          <a:stretch>
            <a:fillRect/>
          </a:stretch>
        </p:blipFill>
        <p:spPr>
          <a:xfrm>
            <a:off x="5078134" y="1590366"/>
            <a:ext cx="6720194" cy="488741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itle 1"/>
          <p:cNvSpPr txBox="1"/>
          <p:nvPr>
            <p:ph type="title"/>
          </p:nvPr>
        </p:nvSpPr>
        <p:spPr>
          <a:xfrm>
            <a:off x="646111" y="452718"/>
            <a:ext cx="9404723" cy="1065207"/>
          </a:xfrm>
          <a:prstGeom prst="rect">
            <a:avLst/>
          </a:prstGeom>
        </p:spPr>
        <p:txBody>
          <a:bodyPr/>
          <a:lstStyle/>
          <a:p>
            <a:pPr/>
            <a:r>
              <a:t>What is Quality in Healthcare?</a:t>
            </a:r>
          </a:p>
        </p:txBody>
      </p:sp>
      <p:sp>
        <p:nvSpPr>
          <p:cNvPr id="306" name="Content Placeholder 2"/>
          <p:cNvSpPr txBox="1"/>
          <p:nvPr>
            <p:ph type="body" idx="1"/>
          </p:nvPr>
        </p:nvSpPr>
        <p:spPr>
          <a:xfrm>
            <a:off x="763588" y="1676400"/>
            <a:ext cx="9286265" cy="4571999"/>
          </a:xfrm>
          <a:prstGeom prst="rect">
            <a:avLst/>
          </a:prstGeom>
        </p:spPr>
        <p:txBody>
          <a:bodyPr/>
          <a:lstStyle/>
          <a:p>
            <a:pPr marL="0" indent="0">
              <a:buSzTx/>
              <a:buFont typeface="Wingdings 3"/>
              <a:buNone/>
              <a:defRPr sz="4400"/>
            </a:pPr>
            <a:r>
              <a:t>Quality health care means doing the right thing at the right time in the right way for the right person and having the best possible outcome.</a:t>
            </a:r>
          </a:p>
          <a:p>
            <a:pPr/>
          </a:p>
          <a:p>
            <a:pPr marL="0" indent="0">
              <a:buSzTx/>
              <a:buFont typeface="Wingdings 3"/>
              <a:buNone/>
              <a:defRPr i="1"/>
            </a:pPr>
            <a:r>
              <a:t>Agency for Healthcare Research and Quality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itle 1"/>
          <p:cNvSpPr txBox="1"/>
          <p:nvPr>
            <p:ph type="title"/>
          </p:nvPr>
        </p:nvSpPr>
        <p:spPr>
          <a:xfrm>
            <a:off x="518288" y="452718"/>
            <a:ext cx="9532548" cy="1065207"/>
          </a:xfrm>
          <a:prstGeom prst="rect">
            <a:avLst/>
          </a:prstGeom>
        </p:spPr>
        <p:txBody>
          <a:bodyPr/>
          <a:lstStyle/>
          <a:p>
            <a:pPr/>
            <a:r>
              <a:t>Various QI Frameworks</a:t>
            </a:r>
          </a:p>
        </p:txBody>
      </p:sp>
      <p:pic>
        <p:nvPicPr>
          <p:cNvPr id="447" name="Content Placeholder 4" descr="Content Placeholder 4"/>
          <p:cNvPicPr>
            <a:picLocks noChangeAspect="1"/>
          </p:cNvPicPr>
          <p:nvPr/>
        </p:nvPicPr>
        <p:blipFill>
          <a:blip r:embed="rId2">
            <a:extLst/>
          </a:blip>
          <a:stretch>
            <a:fillRect/>
          </a:stretch>
        </p:blipFill>
        <p:spPr>
          <a:xfrm>
            <a:off x="3889550" y="1370037"/>
            <a:ext cx="8183510" cy="4896689"/>
          </a:xfrm>
          <a:prstGeom prst="rect">
            <a:avLst/>
          </a:prstGeom>
          <a:ln w="12700">
            <a:miter lim="400000"/>
          </a:ln>
        </p:spPr>
      </p:pic>
      <p:sp>
        <p:nvSpPr>
          <p:cNvPr id="448" name="Content Placeholder 8"/>
          <p:cNvSpPr txBox="1"/>
          <p:nvPr>
            <p:ph type="body" sz="quarter" idx="1"/>
          </p:nvPr>
        </p:nvSpPr>
        <p:spPr>
          <a:xfrm>
            <a:off x="518288" y="1359649"/>
            <a:ext cx="3168495" cy="4896687"/>
          </a:xfrm>
          <a:prstGeom prst="rect">
            <a:avLst/>
          </a:prstGeom>
        </p:spPr>
        <p:txBody>
          <a:bodyPr/>
          <a:lstStyle/>
          <a:p>
            <a:pPr>
              <a:defRPr sz="2200"/>
            </a:pPr>
            <a:r>
              <a:t>Pros/cons to each</a:t>
            </a:r>
            <a:endParaRPr sz="1800"/>
          </a:p>
          <a:p>
            <a:pPr>
              <a:defRPr sz="2200"/>
            </a:pPr>
            <a:r>
              <a:t>Some made for industry</a:t>
            </a:r>
            <a:endParaRPr sz="1800"/>
          </a:p>
          <a:p>
            <a:pPr>
              <a:defRPr sz="2200"/>
            </a:pPr>
            <a:r>
              <a:t>Some focus on streamlining/efficiency</a:t>
            </a:r>
            <a:endParaRPr sz="1800"/>
          </a:p>
          <a:p>
            <a:pPr>
              <a:defRPr sz="2200"/>
            </a:pPr>
            <a:r>
              <a:t>Some jump into change too soon</a:t>
            </a:r>
          </a:p>
        </p:txBody>
      </p:sp>
      <p:pic>
        <p:nvPicPr>
          <p:cNvPr id="449" name="Picture 7" descr="Picture 7"/>
          <p:cNvPicPr>
            <a:picLocks noChangeAspect="1"/>
          </p:cNvPicPr>
          <p:nvPr/>
        </p:nvPicPr>
        <p:blipFill>
          <a:blip r:embed="rId3">
            <a:extLst/>
          </a:blip>
          <a:stretch>
            <a:fillRect/>
          </a:stretch>
        </p:blipFill>
        <p:spPr>
          <a:xfrm>
            <a:off x="7195617" y="1396999"/>
            <a:ext cx="1571377" cy="413725"/>
          </a:xfrm>
          <a:prstGeom prst="rect">
            <a:avLst/>
          </a:prstGeom>
          <a:ln w="12700">
            <a:solidFill>
              <a:srgbClr val="000000"/>
            </a:solidFill>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1"/>
          <p:cNvSpPr txBox="1"/>
          <p:nvPr>
            <p:ph type="title"/>
          </p:nvPr>
        </p:nvSpPr>
        <p:spPr>
          <a:xfrm>
            <a:off x="279256" y="266588"/>
            <a:ext cx="3316148" cy="1613013"/>
          </a:xfrm>
          <a:prstGeom prst="rect">
            <a:avLst/>
          </a:prstGeom>
        </p:spPr>
        <p:txBody>
          <a:bodyPr/>
          <a:lstStyle/>
          <a:p>
            <a:pPr/>
            <a:r>
              <a:t>Lean 6 Sigma Framework:</a:t>
            </a:r>
          </a:p>
        </p:txBody>
      </p:sp>
      <p:sp>
        <p:nvSpPr>
          <p:cNvPr id="452" name="Content Placeholder 5"/>
          <p:cNvSpPr txBox="1"/>
          <p:nvPr>
            <p:ph type="body" sz="quarter" idx="1"/>
          </p:nvPr>
        </p:nvSpPr>
        <p:spPr>
          <a:xfrm>
            <a:off x="156102" y="1879599"/>
            <a:ext cx="3562458" cy="4545607"/>
          </a:xfrm>
          <a:prstGeom prst="rect">
            <a:avLst/>
          </a:prstGeom>
        </p:spPr>
        <p:txBody>
          <a:bodyPr/>
          <a:lstStyle/>
          <a:p>
            <a:pPr/>
            <a:r>
              <a:t>A philosophy and specific set of tools to eliminate waste and improve flow</a:t>
            </a:r>
          </a:p>
          <a:p>
            <a:pPr/>
            <a:r>
              <a:t>Origins in industry</a:t>
            </a:r>
          </a:p>
          <a:p>
            <a:pPr/>
            <a:r>
              <a:t>One aspect of QI but doesn’t address all issues in healthcare</a:t>
            </a:r>
          </a:p>
        </p:txBody>
      </p:sp>
      <p:pic>
        <p:nvPicPr>
          <p:cNvPr id="453" name="Picture 2" descr="Picture 2"/>
          <p:cNvPicPr>
            <a:picLocks noChangeAspect="1"/>
          </p:cNvPicPr>
          <p:nvPr/>
        </p:nvPicPr>
        <p:blipFill>
          <a:blip r:embed="rId2">
            <a:extLst/>
          </a:blip>
          <a:stretch>
            <a:fillRect/>
          </a:stretch>
        </p:blipFill>
        <p:spPr>
          <a:xfrm>
            <a:off x="3925663" y="782319"/>
            <a:ext cx="8033482" cy="5426392"/>
          </a:xfrm>
          <a:prstGeom prst="rect">
            <a:avLst/>
          </a:prstGeom>
          <a:ln w="12700">
            <a:miter lim="400000"/>
          </a:ln>
        </p:spPr>
      </p:pic>
      <p:sp>
        <p:nvSpPr>
          <p:cNvPr id="454" name="Rectangle 4"/>
          <p:cNvSpPr txBox="1"/>
          <p:nvPr/>
        </p:nvSpPr>
        <p:spPr>
          <a:xfrm>
            <a:off x="7302704" y="6425205"/>
            <a:ext cx="484357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https://lean6sigma4all.eu/lean-management-and-the-8-wastes/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itle 1"/>
          <p:cNvSpPr txBox="1"/>
          <p:nvPr>
            <p:ph type="title"/>
          </p:nvPr>
        </p:nvSpPr>
        <p:spPr>
          <a:xfrm>
            <a:off x="534901" y="668214"/>
            <a:ext cx="3280962" cy="3200401"/>
          </a:xfrm>
          <a:prstGeom prst="rect">
            <a:avLst/>
          </a:prstGeom>
        </p:spPr>
        <p:txBody>
          <a:bodyPr/>
          <a:lstStyle/>
          <a:p>
            <a:pPr/>
            <a:r>
              <a:t>Examples of Waste in Healthcare</a:t>
            </a:r>
          </a:p>
        </p:txBody>
      </p:sp>
      <p:pic>
        <p:nvPicPr>
          <p:cNvPr id="457" name="Content Placeholder 3" descr="Content Placeholder 3"/>
          <p:cNvPicPr>
            <a:picLocks noChangeAspect="1"/>
          </p:cNvPicPr>
          <p:nvPr/>
        </p:nvPicPr>
        <p:blipFill>
          <a:blip r:embed="rId2">
            <a:extLst/>
          </a:blip>
          <a:srcRect l="8854" t="63484" r="54675" b="6053"/>
          <a:stretch>
            <a:fillRect/>
          </a:stretch>
        </p:blipFill>
        <p:spPr>
          <a:xfrm>
            <a:off x="4501661" y="224450"/>
            <a:ext cx="7440463" cy="6409100"/>
          </a:xfrm>
          <a:prstGeom prst="rect">
            <a:avLst/>
          </a:prstGeom>
          <a:ln w="12700">
            <a:miter lim="400000"/>
          </a:ln>
        </p:spPr>
      </p:pic>
      <p:sp>
        <p:nvSpPr>
          <p:cNvPr id="458" name="Rectangle 4"/>
          <p:cNvSpPr txBox="1"/>
          <p:nvPr/>
        </p:nvSpPr>
        <p:spPr>
          <a:xfrm>
            <a:off x="64497" y="6200113"/>
            <a:ext cx="4410224" cy="5094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http://cdn.leanblog.org/wp-content/uploads/2013/03/8-types-of-waste-lean-hospitals.png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itle 1"/>
          <p:cNvSpPr txBox="1"/>
          <p:nvPr>
            <p:ph type="title"/>
          </p:nvPr>
        </p:nvSpPr>
        <p:spPr>
          <a:xfrm>
            <a:off x="589280" y="452718"/>
            <a:ext cx="9461556" cy="1065207"/>
          </a:xfrm>
          <a:prstGeom prst="rect">
            <a:avLst/>
          </a:prstGeom>
        </p:spPr>
        <p:txBody>
          <a:bodyPr/>
          <a:lstStyle/>
          <a:p>
            <a:pPr/>
            <a:r>
              <a:t>TOH Innovation Framework</a:t>
            </a:r>
            <a:r>
              <a:rPr baseline="30000"/>
              <a:t>TM</a:t>
            </a:r>
          </a:p>
        </p:txBody>
      </p:sp>
      <p:sp>
        <p:nvSpPr>
          <p:cNvPr id="461" name="Content Placeholder 2"/>
          <p:cNvSpPr txBox="1"/>
          <p:nvPr>
            <p:ph type="body" idx="1"/>
          </p:nvPr>
        </p:nvSpPr>
        <p:spPr>
          <a:xfrm>
            <a:off x="516138" y="1676400"/>
            <a:ext cx="9533716" cy="4728882"/>
          </a:xfrm>
          <a:prstGeom prst="rect">
            <a:avLst/>
          </a:prstGeom>
        </p:spPr>
        <p:txBody>
          <a:bodyPr/>
          <a:lstStyle/>
          <a:p>
            <a:pPr>
              <a:lnSpc>
                <a:spcPct val="90000"/>
              </a:lnSpc>
            </a:pPr>
            <a:r>
              <a:t>Healthcare specific</a:t>
            </a:r>
          </a:p>
          <a:p>
            <a:pPr>
              <a:lnSpc>
                <a:spcPct val="90000"/>
              </a:lnSpc>
            </a:pPr>
            <a:r>
              <a:t>Canadian!</a:t>
            </a:r>
          </a:p>
          <a:p>
            <a:pPr>
              <a:lnSpc>
                <a:spcPct val="90000"/>
              </a:lnSpc>
            </a:pPr>
            <a:r>
              <a:t>Versatile</a:t>
            </a:r>
          </a:p>
          <a:p>
            <a:pPr lvl="1" marL="742950" indent="-285750">
              <a:lnSpc>
                <a:spcPct val="90000"/>
              </a:lnSpc>
              <a:defRPr sz="2200"/>
            </a:pPr>
            <a:r>
              <a:t>lends itself to many different types of QI projects (safety, efficiency, etc)</a:t>
            </a:r>
          </a:p>
          <a:p>
            <a:pPr>
              <a:lnSpc>
                <a:spcPct val="90000"/>
              </a:lnSpc>
            </a:pPr>
            <a:r>
              <a:t>Scalable</a:t>
            </a:r>
          </a:p>
          <a:p>
            <a:pPr lvl="1" marL="742950" indent="-285750">
              <a:lnSpc>
                <a:spcPct val="90000"/>
              </a:lnSpc>
              <a:defRPr sz="2200"/>
            </a:pPr>
            <a:r>
              <a:t>tools can be used for smaller and larger, more complex projects</a:t>
            </a:r>
          </a:p>
          <a:p>
            <a:pPr>
              <a:lnSpc>
                <a:spcPct val="90000"/>
              </a:lnSpc>
            </a:pPr>
            <a:r>
              <a:t>Detailed, step by step guide</a:t>
            </a:r>
          </a:p>
          <a:p>
            <a:pPr>
              <a:lnSpc>
                <a:spcPct val="90000"/>
              </a:lnSpc>
            </a:pPr>
            <a:r>
              <a:t>Emphasis on </a:t>
            </a:r>
            <a:r>
              <a:rPr i="1"/>
              <a:t>full</a:t>
            </a:r>
            <a:r>
              <a:t> study of problem before planning change</a:t>
            </a:r>
          </a:p>
          <a:p>
            <a:pPr>
              <a:lnSpc>
                <a:spcPct val="90000"/>
              </a:lnSpc>
            </a:pPr>
            <a:r>
              <a:t>Attention to work done at end of initiative</a:t>
            </a:r>
          </a:p>
        </p:txBody>
      </p:sp>
      <p:pic>
        <p:nvPicPr>
          <p:cNvPr id="462" name="Picture 4" descr="Picture 4"/>
          <p:cNvPicPr>
            <a:picLocks noChangeAspect="1"/>
          </p:cNvPicPr>
          <p:nvPr/>
        </p:nvPicPr>
        <p:blipFill>
          <a:blip r:embed="rId2">
            <a:extLst/>
          </a:blip>
          <a:stretch>
            <a:fillRect/>
          </a:stretch>
        </p:blipFill>
        <p:spPr>
          <a:xfrm>
            <a:off x="9872461" y="881975"/>
            <a:ext cx="1803401" cy="5854701"/>
          </a:xfrm>
          <a:prstGeom prst="rect">
            <a:avLst/>
          </a:prstGeom>
          <a:ln w="12700">
            <a:miter lim="400000"/>
          </a:ln>
        </p:spPr>
      </p:pic>
      <p:pic>
        <p:nvPicPr>
          <p:cNvPr id="463" name="Picture 5" descr="Picture 5"/>
          <p:cNvPicPr>
            <a:picLocks noChangeAspect="1"/>
          </p:cNvPicPr>
          <p:nvPr/>
        </p:nvPicPr>
        <p:blipFill>
          <a:blip r:embed="rId3">
            <a:extLst/>
          </a:blip>
          <a:stretch>
            <a:fillRect/>
          </a:stretch>
        </p:blipFill>
        <p:spPr>
          <a:xfrm>
            <a:off x="9827532" y="225028"/>
            <a:ext cx="1893259" cy="498473"/>
          </a:xfrm>
          <a:prstGeom prst="rect">
            <a:avLst/>
          </a:prstGeom>
          <a:ln w="12700">
            <a:solidFill>
              <a:srgbClr val="000000"/>
            </a:solidFill>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Title 1"/>
          <p:cNvSpPr txBox="1"/>
          <p:nvPr>
            <p:ph type="title"/>
          </p:nvPr>
        </p:nvSpPr>
        <p:spPr>
          <a:xfrm>
            <a:off x="646111" y="452718"/>
            <a:ext cx="9404723" cy="1065207"/>
          </a:xfrm>
          <a:prstGeom prst="rect">
            <a:avLst/>
          </a:prstGeom>
        </p:spPr>
        <p:txBody>
          <a:bodyPr/>
          <a:lstStyle/>
          <a:p>
            <a:pPr/>
            <a:r>
              <a:t>TOH Framework: QI Project Steps</a:t>
            </a:r>
          </a:p>
        </p:txBody>
      </p:sp>
      <p:sp>
        <p:nvSpPr>
          <p:cNvPr id="466" name="Content Placeholder 2"/>
          <p:cNvSpPr txBox="1"/>
          <p:nvPr>
            <p:ph type="body" idx="1"/>
          </p:nvPr>
        </p:nvSpPr>
        <p:spPr>
          <a:xfrm>
            <a:off x="763588" y="1676400"/>
            <a:ext cx="9286265" cy="4571999"/>
          </a:xfrm>
          <a:prstGeom prst="rect">
            <a:avLst/>
          </a:prstGeom>
        </p:spPr>
        <p:txBody>
          <a:bodyPr/>
          <a:lstStyle/>
          <a:p>
            <a:pPr/>
            <a:r>
              <a:t>Define the problem</a:t>
            </a:r>
          </a:p>
          <a:p>
            <a:pPr/>
            <a:r>
              <a:t>Analyze the situation</a:t>
            </a:r>
          </a:p>
          <a:p>
            <a:pPr/>
            <a:r>
              <a:t>Develop a plan for improvement</a:t>
            </a:r>
          </a:p>
          <a:p>
            <a:pPr/>
            <a:r>
              <a:t>Test and trial improvements</a:t>
            </a:r>
          </a:p>
          <a:p>
            <a:pPr/>
            <a:r>
              <a:t>Lock-in improvements</a:t>
            </a:r>
          </a:p>
          <a:p>
            <a:pPr/>
            <a:r>
              <a:t>Evaluate and spread</a:t>
            </a:r>
          </a:p>
        </p:txBody>
      </p:sp>
      <p:pic>
        <p:nvPicPr>
          <p:cNvPr id="467" name="Picture 3" descr="Picture 3"/>
          <p:cNvPicPr>
            <a:picLocks noChangeAspect="1"/>
          </p:cNvPicPr>
          <p:nvPr/>
        </p:nvPicPr>
        <p:blipFill>
          <a:blip r:embed="rId2">
            <a:extLst/>
          </a:blip>
          <a:stretch>
            <a:fillRect/>
          </a:stretch>
        </p:blipFill>
        <p:spPr>
          <a:xfrm>
            <a:off x="9872461" y="881975"/>
            <a:ext cx="1803401" cy="5854701"/>
          </a:xfrm>
          <a:prstGeom prst="rect">
            <a:avLst/>
          </a:prstGeom>
          <a:ln w="12700">
            <a:miter lim="400000"/>
          </a:ln>
        </p:spPr>
      </p:pic>
      <p:pic>
        <p:nvPicPr>
          <p:cNvPr id="468" name="Picture 4" descr="Picture 4"/>
          <p:cNvPicPr>
            <a:picLocks noChangeAspect="1"/>
          </p:cNvPicPr>
          <p:nvPr/>
        </p:nvPicPr>
        <p:blipFill>
          <a:blip r:embed="rId3">
            <a:extLst/>
          </a:blip>
          <a:stretch>
            <a:fillRect/>
          </a:stretch>
        </p:blipFill>
        <p:spPr>
          <a:xfrm>
            <a:off x="9827532" y="225028"/>
            <a:ext cx="1893259" cy="498473"/>
          </a:xfrm>
          <a:prstGeom prst="rect">
            <a:avLst/>
          </a:prstGeom>
          <a:ln w="12700">
            <a:solidFill>
              <a:srgbClr val="000000"/>
            </a:solidFill>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itle 1"/>
          <p:cNvSpPr txBox="1"/>
          <p:nvPr>
            <p:ph type="title"/>
          </p:nvPr>
        </p:nvSpPr>
        <p:spPr>
          <a:xfrm>
            <a:off x="646111" y="134495"/>
            <a:ext cx="9404723" cy="841691"/>
          </a:xfrm>
          <a:prstGeom prst="rect">
            <a:avLst/>
          </a:prstGeom>
        </p:spPr>
        <p:txBody>
          <a:bodyPr/>
          <a:lstStyle/>
          <a:p>
            <a:pPr/>
            <a:r>
              <a:t>TOH Innovation Framework</a:t>
            </a:r>
            <a:r>
              <a:rPr baseline="30000"/>
              <a:t>TM </a:t>
            </a:r>
            <a:r>
              <a:t> Details</a:t>
            </a:r>
          </a:p>
        </p:txBody>
      </p:sp>
      <p:pic>
        <p:nvPicPr>
          <p:cNvPr id="471" name="Content Placeholder 4" descr="Content Placeholder 4"/>
          <p:cNvPicPr>
            <a:picLocks noChangeAspect="1"/>
          </p:cNvPicPr>
          <p:nvPr/>
        </p:nvPicPr>
        <p:blipFill>
          <a:blip r:embed="rId2">
            <a:extLst/>
          </a:blip>
          <a:stretch>
            <a:fillRect/>
          </a:stretch>
        </p:blipFill>
        <p:spPr>
          <a:xfrm>
            <a:off x="2328597" y="886099"/>
            <a:ext cx="7534806" cy="583740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itle 1"/>
          <p:cNvSpPr txBox="1"/>
          <p:nvPr>
            <p:ph type="title"/>
          </p:nvPr>
        </p:nvSpPr>
        <p:spPr>
          <a:xfrm>
            <a:off x="646111" y="452718"/>
            <a:ext cx="9404723" cy="1065207"/>
          </a:xfrm>
          <a:prstGeom prst="rect">
            <a:avLst/>
          </a:prstGeom>
        </p:spPr>
        <p:txBody>
          <a:bodyPr/>
          <a:lstStyle/>
          <a:p>
            <a:pPr/>
            <a:r>
              <a:t>Developing an Improvement Plan</a:t>
            </a:r>
          </a:p>
        </p:txBody>
      </p:sp>
      <p:sp>
        <p:nvSpPr>
          <p:cNvPr id="474" name="Content Placeholder 2"/>
          <p:cNvSpPr txBox="1"/>
          <p:nvPr>
            <p:ph type="body" idx="1"/>
          </p:nvPr>
        </p:nvSpPr>
        <p:spPr>
          <a:xfrm>
            <a:off x="763588" y="1517925"/>
            <a:ext cx="9286265" cy="4730475"/>
          </a:xfrm>
          <a:prstGeom prst="rect">
            <a:avLst/>
          </a:prstGeom>
        </p:spPr>
        <p:txBody>
          <a:bodyPr/>
          <a:lstStyle/>
          <a:p>
            <a:pPr/>
            <a:r>
              <a:t>Aim Statement (SMART)</a:t>
            </a:r>
          </a:p>
          <a:p>
            <a:pPr lvl="1" marL="742950" indent="-285750">
              <a:defRPr b="1" sz="2200">
                <a:solidFill>
                  <a:schemeClr val="accent1"/>
                </a:solidFill>
              </a:defRPr>
            </a:pPr>
            <a:r>
              <a:t>S</a:t>
            </a:r>
            <a:r>
              <a:rPr b="0">
                <a:solidFill>
                  <a:srgbClr val="FFFFFF"/>
                </a:solidFill>
              </a:rPr>
              <a:t>pecific</a:t>
            </a:r>
          </a:p>
          <a:p>
            <a:pPr lvl="1" marL="742950" indent="-285750">
              <a:defRPr b="1" sz="2200">
                <a:solidFill>
                  <a:schemeClr val="accent1"/>
                </a:solidFill>
              </a:defRPr>
            </a:pPr>
            <a:r>
              <a:t>M</a:t>
            </a:r>
            <a:r>
              <a:rPr b="0">
                <a:solidFill>
                  <a:srgbClr val="FFFFFF"/>
                </a:solidFill>
              </a:rPr>
              <a:t>easurable</a:t>
            </a:r>
          </a:p>
          <a:p>
            <a:pPr lvl="1" marL="742950" indent="-285750">
              <a:defRPr b="1" sz="2200">
                <a:solidFill>
                  <a:schemeClr val="accent1"/>
                </a:solidFill>
              </a:defRPr>
            </a:pPr>
            <a:r>
              <a:t>A</a:t>
            </a:r>
            <a:r>
              <a:rPr b="0">
                <a:solidFill>
                  <a:srgbClr val="FFFFFF"/>
                </a:solidFill>
              </a:rPr>
              <a:t>ttainable</a:t>
            </a:r>
          </a:p>
          <a:p>
            <a:pPr lvl="1" marL="742950" indent="-285750">
              <a:defRPr b="1" sz="2200">
                <a:solidFill>
                  <a:schemeClr val="accent1"/>
                </a:solidFill>
              </a:defRPr>
            </a:pPr>
            <a:r>
              <a:t>R</a:t>
            </a:r>
            <a:r>
              <a:rPr b="0">
                <a:solidFill>
                  <a:srgbClr val="FFFFFF"/>
                </a:solidFill>
              </a:rPr>
              <a:t>elevant</a:t>
            </a:r>
          </a:p>
          <a:p>
            <a:pPr lvl="1" marL="742950" indent="-285750">
              <a:defRPr b="1" sz="2200">
                <a:solidFill>
                  <a:schemeClr val="accent1"/>
                </a:solidFill>
              </a:defRPr>
            </a:pPr>
            <a:r>
              <a:t>T</a:t>
            </a:r>
            <a:r>
              <a:rPr b="0">
                <a:solidFill>
                  <a:srgbClr val="FFFFFF"/>
                </a:solidFill>
              </a:rPr>
              <a:t>ime-framed</a:t>
            </a:r>
          </a:p>
          <a:p>
            <a:pPr/>
            <a:r>
              <a:t>Identification of stakeholders, responsibilities</a:t>
            </a:r>
          </a:p>
          <a:p>
            <a:pPr/>
            <a:r>
              <a:t>Identification of supports required</a:t>
            </a:r>
          </a:p>
          <a:p>
            <a:pPr/>
            <a:r>
              <a:t>Communication, change management plan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itle 1"/>
          <p:cNvSpPr txBox="1"/>
          <p:nvPr>
            <p:ph type="title"/>
          </p:nvPr>
        </p:nvSpPr>
        <p:spPr>
          <a:xfrm>
            <a:off x="376518" y="81221"/>
            <a:ext cx="6481484" cy="1358474"/>
          </a:xfrm>
          <a:prstGeom prst="rect">
            <a:avLst/>
          </a:prstGeom>
        </p:spPr>
        <p:txBody>
          <a:bodyPr/>
          <a:lstStyle/>
          <a:p>
            <a:pPr/>
            <a:r>
              <a:t>Hierarchy of Intervention</a:t>
            </a:r>
            <a:br/>
            <a:r>
              <a:t>Effectiveness</a:t>
            </a:r>
          </a:p>
        </p:txBody>
      </p:sp>
      <p:sp>
        <p:nvSpPr>
          <p:cNvPr id="477" name="Content Placeholder 2"/>
          <p:cNvSpPr txBox="1"/>
          <p:nvPr>
            <p:ph type="body" sz="half" idx="1"/>
          </p:nvPr>
        </p:nvSpPr>
        <p:spPr>
          <a:xfrm>
            <a:off x="646109" y="1613645"/>
            <a:ext cx="4853542" cy="4855357"/>
          </a:xfrm>
          <a:prstGeom prst="rect">
            <a:avLst/>
          </a:prstGeom>
        </p:spPr>
        <p:txBody>
          <a:bodyPr/>
          <a:lstStyle/>
          <a:p>
            <a:pPr lvl="1" marL="735520" indent="-282892" defTabSz="452627">
              <a:lnSpc>
                <a:spcPct val="90000"/>
              </a:lnSpc>
              <a:spcBef>
                <a:spcPts val="900"/>
              </a:spcBef>
              <a:defRPr b="1" sz="2178"/>
            </a:pPr>
            <a:r>
              <a:t>Forcing functions</a:t>
            </a:r>
          </a:p>
          <a:p>
            <a:pPr lvl="1" marL="0" indent="452627" defTabSz="452627">
              <a:lnSpc>
                <a:spcPct val="90000"/>
              </a:lnSpc>
              <a:spcBef>
                <a:spcPts val="900"/>
              </a:spcBef>
              <a:buSzTx/>
              <a:buFont typeface="Wingdings 3"/>
              <a:buNone/>
              <a:defRPr sz="2178"/>
            </a:pPr>
            <a:r>
              <a:t>	- O2/N2O/Air hoses</a:t>
            </a:r>
          </a:p>
          <a:p>
            <a:pPr lvl="1" marL="735520" indent="-282892" defTabSz="452627">
              <a:lnSpc>
                <a:spcPct val="90000"/>
              </a:lnSpc>
              <a:spcBef>
                <a:spcPts val="900"/>
              </a:spcBef>
              <a:defRPr b="1" sz="2178"/>
            </a:pPr>
            <a:r>
              <a:t>Automation</a:t>
            </a:r>
          </a:p>
          <a:p>
            <a:pPr lvl="1" marL="0" indent="452627" defTabSz="452627">
              <a:lnSpc>
                <a:spcPct val="90000"/>
              </a:lnSpc>
              <a:spcBef>
                <a:spcPts val="900"/>
              </a:spcBef>
              <a:buSzTx/>
              <a:buFont typeface="Wingdings 3"/>
              <a:buNone/>
              <a:defRPr sz="2178"/>
            </a:pPr>
            <a:r>
              <a:t>	- EPIC allergy warnings</a:t>
            </a:r>
          </a:p>
          <a:p>
            <a:pPr lvl="1" marL="735520" indent="-282892" defTabSz="452627">
              <a:lnSpc>
                <a:spcPct val="90000"/>
              </a:lnSpc>
              <a:spcBef>
                <a:spcPts val="900"/>
              </a:spcBef>
              <a:defRPr b="1" sz="2178"/>
            </a:pPr>
            <a:r>
              <a:t>Standardization</a:t>
            </a:r>
          </a:p>
          <a:p>
            <a:pPr lvl="1" marL="0" indent="452627" defTabSz="452627">
              <a:lnSpc>
                <a:spcPct val="90000"/>
              </a:lnSpc>
              <a:spcBef>
                <a:spcPts val="900"/>
              </a:spcBef>
              <a:buSzTx/>
              <a:buFont typeface="Wingdings 3"/>
              <a:buNone/>
              <a:defRPr sz="2178"/>
            </a:pPr>
            <a:r>
              <a:t>	- Care maps</a:t>
            </a:r>
          </a:p>
          <a:p>
            <a:pPr lvl="1" marL="735520" indent="-282892" defTabSz="452627">
              <a:lnSpc>
                <a:spcPct val="90000"/>
              </a:lnSpc>
              <a:spcBef>
                <a:spcPts val="900"/>
              </a:spcBef>
              <a:defRPr b="1" sz="2178"/>
            </a:pPr>
            <a:r>
              <a:t>Checklists</a:t>
            </a:r>
          </a:p>
          <a:p>
            <a:pPr lvl="1" marL="0" indent="452627" defTabSz="452627">
              <a:lnSpc>
                <a:spcPct val="90000"/>
              </a:lnSpc>
              <a:spcBef>
                <a:spcPts val="900"/>
              </a:spcBef>
              <a:buSzTx/>
              <a:buFont typeface="Wingdings 3"/>
              <a:buNone/>
              <a:defRPr sz="2178"/>
            </a:pPr>
            <a:r>
              <a:t>	- Surgical safety checklist</a:t>
            </a:r>
          </a:p>
          <a:p>
            <a:pPr lvl="1" marL="735520" indent="-282892" defTabSz="452627">
              <a:lnSpc>
                <a:spcPct val="90000"/>
              </a:lnSpc>
              <a:spcBef>
                <a:spcPts val="900"/>
              </a:spcBef>
              <a:defRPr b="1" sz="2178"/>
            </a:pPr>
            <a:r>
              <a:t>Policies</a:t>
            </a:r>
          </a:p>
          <a:p>
            <a:pPr lvl="1" marL="0" indent="452627" defTabSz="452627">
              <a:lnSpc>
                <a:spcPct val="90000"/>
              </a:lnSpc>
              <a:spcBef>
                <a:spcPts val="900"/>
              </a:spcBef>
              <a:buSzTx/>
              <a:buFont typeface="Wingdings 3"/>
              <a:buNone/>
              <a:defRPr sz="2178"/>
            </a:pPr>
            <a:r>
              <a:t>	- Hospital PPE usage rules</a:t>
            </a:r>
            <a:endParaRPr b="1"/>
          </a:p>
          <a:p>
            <a:pPr lvl="1" marL="735520" indent="-282892" defTabSz="452627">
              <a:lnSpc>
                <a:spcPct val="90000"/>
              </a:lnSpc>
              <a:spcBef>
                <a:spcPts val="900"/>
              </a:spcBef>
              <a:defRPr b="1" sz="2178"/>
            </a:pPr>
            <a:r>
              <a:t>Education/training</a:t>
            </a:r>
          </a:p>
        </p:txBody>
      </p:sp>
      <p:pic>
        <p:nvPicPr>
          <p:cNvPr id="478" name="Content Placeholder 4" descr="Content Placeholder 4"/>
          <p:cNvPicPr>
            <a:picLocks noChangeAspect="1"/>
          </p:cNvPicPr>
          <p:nvPr/>
        </p:nvPicPr>
        <p:blipFill>
          <a:blip r:embed="rId2">
            <a:extLst/>
          </a:blip>
          <a:stretch>
            <a:fillRect/>
          </a:stretch>
        </p:blipFill>
        <p:spPr>
          <a:xfrm>
            <a:off x="6692351" y="370395"/>
            <a:ext cx="5300863" cy="6318912"/>
          </a:xfrm>
          <a:prstGeom prst="rect">
            <a:avLst/>
          </a:prstGeom>
          <a:ln w="12700">
            <a:miter lim="400000"/>
          </a:ln>
        </p:spPr>
      </p:pic>
      <p:sp>
        <p:nvSpPr>
          <p:cNvPr id="479" name="TextBox 5"/>
          <p:cNvSpPr txBox="1"/>
          <p:nvPr/>
        </p:nvSpPr>
        <p:spPr>
          <a:xfrm>
            <a:off x="9646919" y="6432882"/>
            <a:ext cx="2375537"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atin typeface="+mn-lt"/>
                <a:ea typeface="+mn-ea"/>
                <a:cs typeface="+mn-cs"/>
                <a:sym typeface="Calibri"/>
              </a:defRPr>
            </a:lvl1pPr>
          </a:lstStyle>
          <a:p>
            <a:pPr/>
            <a:r>
              <a:t>Diagram created by Cassie McDaniel</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itle 1"/>
          <p:cNvSpPr txBox="1"/>
          <p:nvPr>
            <p:ph type="title"/>
          </p:nvPr>
        </p:nvSpPr>
        <p:spPr>
          <a:xfrm>
            <a:off x="646111" y="452718"/>
            <a:ext cx="9404723" cy="1065207"/>
          </a:xfrm>
          <a:prstGeom prst="rect">
            <a:avLst/>
          </a:prstGeom>
        </p:spPr>
        <p:txBody>
          <a:bodyPr/>
          <a:lstStyle/>
          <a:p>
            <a:pPr/>
            <a:r>
              <a:t>The Importance of Measurement</a:t>
            </a:r>
          </a:p>
        </p:txBody>
      </p:sp>
      <p:sp>
        <p:nvSpPr>
          <p:cNvPr id="482" name="Content Placeholder 2"/>
          <p:cNvSpPr txBox="1"/>
          <p:nvPr>
            <p:ph type="body" sz="half" idx="1"/>
          </p:nvPr>
        </p:nvSpPr>
        <p:spPr>
          <a:xfrm>
            <a:off x="646111" y="1517924"/>
            <a:ext cx="6766365" cy="4011198"/>
          </a:xfrm>
          <a:prstGeom prst="rect">
            <a:avLst/>
          </a:prstGeom>
        </p:spPr>
        <p:txBody>
          <a:bodyPr/>
          <a:lstStyle/>
          <a:p>
            <a:pPr>
              <a:defRPr sz="2400"/>
            </a:pPr>
            <a:r>
              <a:t>To determine if you truly have a problem</a:t>
            </a:r>
            <a:endParaRPr sz="1800"/>
          </a:p>
          <a:p>
            <a:pPr>
              <a:defRPr sz="2400"/>
            </a:pPr>
            <a:r>
              <a:t>To determine the magnitude of the problem and where it’s occurring</a:t>
            </a:r>
            <a:endParaRPr sz="1800"/>
          </a:p>
          <a:p>
            <a:pPr>
              <a:defRPr sz="2400"/>
            </a:pPr>
            <a:r>
              <a:t>To convince those in power to allot resources to the project</a:t>
            </a:r>
            <a:endParaRPr sz="1800"/>
          </a:p>
          <a:p>
            <a:pPr>
              <a:defRPr sz="2400"/>
            </a:pPr>
            <a:r>
              <a:t>To convince the front line that change needs to happen</a:t>
            </a:r>
            <a:endParaRPr sz="1800"/>
          </a:p>
          <a:p>
            <a:pPr>
              <a:defRPr sz="2400"/>
            </a:pPr>
            <a:r>
              <a:t>To monitor if the various iterations of your initiative made a difference</a:t>
            </a:r>
          </a:p>
        </p:txBody>
      </p:sp>
      <p:pic>
        <p:nvPicPr>
          <p:cNvPr id="483" name="Picture 5" descr="Picture 5"/>
          <p:cNvPicPr>
            <a:picLocks noChangeAspect="1"/>
          </p:cNvPicPr>
          <p:nvPr/>
        </p:nvPicPr>
        <p:blipFill>
          <a:blip r:embed="rId2">
            <a:extLst/>
          </a:blip>
          <a:srcRect l="11805" t="7219" r="13194" b="10338"/>
          <a:stretch>
            <a:fillRect/>
          </a:stretch>
        </p:blipFill>
        <p:spPr>
          <a:xfrm>
            <a:off x="7962900" y="1313342"/>
            <a:ext cx="3484447" cy="3830158"/>
          </a:xfrm>
          <a:prstGeom prst="rect">
            <a:avLst/>
          </a:prstGeom>
          <a:ln w="12700">
            <a:miter lim="400000"/>
          </a:ln>
        </p:spPr>
      </p:pic>
      <p:sp>
        <p:nvSpPr>
          <p:cNvPr id="484" name="TextBox 6"/>
          <p:cNvSpPr txBox="1"/>
          <p:nvPr/>
        </p:nvSpPr>
        <p:spPr>
          <a:xfrm>
            <a:off x="8008619" y="5219505"/>
            <a:ext cx="3393008" cy="1209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solidFill>
                  <a:srgbClr val="FFFFFF"/>
                </a:solidFill>
                <a:latin typeface="+mn-lt"/>
                <a:ea typeface="+mn-ea"/>
                <a:cs typeface="+mn-cs"/>
                <a:sym typeface="Calibri"/>
              </a:defRPr>
            </a:pPr>
            <a:r>
              <a:t>Not everything that counts can be counted and not everything that can be counted counts... </a:t>
            </a:r>
          </a:p>
          <a:p>
            <a:pPr>
              <a:defRPr>
                <a:solidFill>
                  <a:srgbClr val="FFFFFF"/>
                </a:solidFill>
                <a:latin typeface="+mn-lt"/>
                <a:ea typeface="+mn-ea"/>
                <a:cs typeface="+mn-cs"/>
                <a:sym typeface="Calibri"/>
              </a:defRPr>
            </a:pPr>
            <a:r>
              <a:t>				    </a:t>
            </a:r>
            <a:r>
              <a:rPr sz="1600"/>
              <a:t>Albert Einstein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itle 1"/>
          <p:cNvSpPr txBox="1"/>
          <p:nvPr>
            <p:ph type="title"/>
          </p:nvPr>
        </p:nvSpPr>
        <p:spPr>
          <a:xfrm>
            <a:off x="646111" y="452718"/>
            <a:ext cx="9404723" cy="1065207"/>
          </a:xfrm>
          <a:prstGeom prst="rect">
            <a:avLst/>
          </a:prstGeom>
        </p:spPr>
        <p:txBody>
          <a:bodyPr/>
          <a:lstStyle/>
          <a:p>
            <a:pPr/>
            <a:r>
              <a:t>What to Measure?</a:t>
            </a:r>
          </a:p>
        </p:txBody>
      </p:sp>
      <p:sp>
        <p:nvSpPr>
          <p:cNvPr id="487" name="Content Placeholder 2"/>
          <p:cNvSpPr txBox="1"/>
          <p:nvPr>
            <p:ph type="body" idx="1"/>
          </p:nvPr>
        </p:nvSpPr>
        <p:spPr>
          <a:xfrm>
            <a:off x="763588" y="1517925"/>
            <a:ext cx="9286265" cy="4730475"/>
          </a:xfrm>
          <a:prstGeom prst="rect">
            <a:avLst/>
          </a:prstGeom>
        </p:spPr>
        <p:txBody>
          <a:bodyPr/>
          <a:lstStyle/>
          <a:p>
            <a:pPr marL="342900" indent="-342900">
              <a:lnSpc>
                <a:spcPct val="90000"/>
              </a:lnSpc>
              <a:defRPr sz="2500"/>
            </a:pPr>
            <a:r>
              <a:t>Outcome measures</a:t>
            </a:r>
          </a:p>
          <a:p>
            <a:pPr lvl="1" marL="742950" indent="-285750">
              <a:lnSpc>
                <a:spcPct val="90000"/>
              </a:lnSpc>
              <a:defRPr sz="2000"/>
            </a:pPr>
            <a:r>
              <a:t>Directly related to the aim of the project</a:t>
            </a:r>
          </a:p>
          <a:p>
            <a:pPr lvl="1" marL="742950" indent="-285750">
              <a:lnSpc>
                <a:spcPct val="90000"/>
              </a:lnSpc>
              <a:defRPr sz="2000"/>
            </a:pPr>
            <a:r>
              <a:t>Reflects the measure of the performance of the whole system</a:t>
            </a:r>
          </a:p>
          <a:p>
            <a:pPr lvl="1" marL="742950" indent="-285750">
              <a:lnSpc>
                <a:spcPct val="90000"/>
              </a:lnSpc>
              <a:defRPr sz="2000"/>
            </a:pPr>
            <a:r>
              <a:t>Shows overall impact, not underlying activity</a:t>
            </a:r>
          </a:p>
          <a:p>
            <a:pPr marL="342900" indent="-342900">
              <a:lnSpc>
                <a:spcPct val="90000"/>
              </a:lnSpc>
              <a:defRPr sz="2500"/>
            </a:pPr>
            <a:r>
              <a:t>Process measures</a:t>
            </a:r>
          </a:p>
          <a:p>
            <a:pPr lvl="1" marL="742950" indent="-285750">
              <a:lnSpc>
                <a:spcPct val="90000"/>
              </a:lnSpc>
              <a:defRPr sz="2000"/>
            </a:pPr>
            <a:r>
              <a:t>Shows if planned interventions are being performed</a:t>
            </a:r>
          </a:p>
          <a:p>
            <a:pPr lvl="1" marL="742950" indent="-285750">
              <a:lnSpc>
                <a:spcPct val="90000"/>
              </a:lnSpc>
              <a:defRPr sz="2000"/>
            </a:pPr>
            <a:r>
              <a:t>Shows how an intended change is working in a specific setting</a:t>
            </a:r>
          </a:p>
          <a:p>
            <a:pPr lvl="1" marL="742950" indent="-285750">
              <a:lnSpc>
                <a:spcPct val="90000"/>
              </a:lnSpc>
              <a:defRPr sz="2000"/>
            </a:pPr>
            <a:r>
              <a:t>Is recommended practice carried out?</a:t>
            </a:r>
          </a:p>
          <a:p>
            <a:pPr marL="342900" indent="-342900">
              <a:lnSpc>
                <a:spcPct val="90000"/>
              </a:lnSpc>
              <a:defRPr sz="2500"/>
            </a:pPr>
            <a:r>
              <a:t>Balancing measures</a:t>
            </a:r>
          </a:p>
          <a:p>
            <a:pPr lvl="1" marL="742950" indent="-285750">
              <a:lnSpc>
                <a:spcPct val="90000"/>
              </a:lnSpc>
              <a:defRPr sz="2000"/>
            </a:pPr>
            <a:r>
              <a:t>Shows what else is happening to the system as a result of the change (unintended negative or positive consequences)</a:t>
            </a:r>
          </a:p>
        </p:txBody>
      </p:sp>
      <p:pic>
        <p:nvPicPr>
          <p:cNvPr id="488" name="Picture 4" descr="Picture 4"/>
          <p:cNvPicPr>
            <a:picLocks noChangeAspect="1"/>
          </p:cNvPicPr>
          <p:nvPr/>
        </p:nvPicPr>
        <p:blipFill>
          <a:blip r:embed="rId2">
            <a:extLst/>
          </a:blip>
          <a:stretch>
            <a:fillRect/>
          </a:stretch>
        </p:blipFill>
        <p:spPr>
          <a:xfrm>
            <a:off x="8401391" y="765338"/>
            <a:ext cx="3531878" cy="4454015"/>
          </a:xfrm>
          <a:prstGeom prst="rect">
            <a:avLst/>
          </a:prstGeom>
          <a:ln w="12700">
            <a:miter lim="400000"/>
          </a:ln>
        </p:spPr>
      </p:pic>
      <p:sp>
        <p:nvSpPr>
          <p:cNvPr id="489" name="TextBox 5"/>
          <p:cNvSpPr txBox="1"/>
          <p:nvPr/>
        </p:nvSpPr>
        <p:spPr>
          <a:xfrm>
            <a:off x="151722" y="6524980"/>
            <a:ext cx="8112136" cy="2483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solidFill>
                  <a:srgbClr val="FFFFFF"/>
                </a:solidFill>
                <a:latin typeface="+mn-lt"/>
                <a:ea typeface="+mn-ea"/>
                <a:cs typeface="+mn-cs"/>
                <a:sym typeface="Calibri"/>
              </a:defRPr>
            </a:lvl1pPr>
          </a:lstStyle>
          <a:p>
            <a:pPr/>
            <a:r>
              <a:t>https://www.rcoa.ac.uk/safety-standards-quality/quality-improvement/raising-standards-rcoa-quality-improvement-compendium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itle 1"/>
          <p:cNvSpPr txBox="1"/>
          <p:nvPr>
            <p:ph type="title"/>
          </p:nvPr>
        </p:nvSpPr>
        <p:spPr>
          <a:xfrm>
            <a:off x="266700" y="363522"/>
            <a:ext cx="9199034" cy="871539"/>
          </a:xfrm>
          <a:prstGeom prst="rect">
            <a:avLst/>
          </a:prstGeom>
        </p:spPr>
        <p:txBody>
          <a:bodyPr/>
          <a:lstStyle>
            <a:lvl1pPr>
              <a:defRPr sz="4400"/>
            </a:lvl1pPr>
          </a:lstStyle>
          <a:p>
            <a:pPr/>
            <a:r>
              <a:t>Do We Have a Quality Problem?</a:t>
            </a:r>
          </a:p>
        </p:txBody>
      </p:sp>
      <p:sp>
        <p:nvSpPr>
          <p:cNvPr id="309" name="Text Placeholder 3"/>
          <p:cNvSpPr txBox="1"/>
          <p:nvPr>
            <p:ph type="body" sz="half" idx="1"/>
          </p:nvPr>
        </p:nvSpPr>
        <p:spPr>
          <a:xfrm>
            <a:off x="524932" y="1638125"/>
            <a:ext cx="6502401" cy="4559475"/>
          </a:xfrm>
          <a:prstGeom prst="rect">
            <a:avLst/>
          </a:prstGeom>
        </p:spPr>
        <p:txBody>
          <a:bodyPr anchor="t"/>
          <a:lstStyle/>
          <a:p>
            <a:pPr marL="0" indent="0">
              <a:buSzTx/>
              <a:buFont typeface="Wingdings 3"/>
              <a:buNone/>
              <a:defRPr sz="3200"/>
            </a:pPr>
            <a:r>
              <a:t>Comparison of healthcare quality between universal healthcare countries:</a:t>
            </a:r>
            <a:endParaRPr sz="1400"/>
          </a:p>
          <a:p>
            <a:pPr marL="0" indent="0">
              <a:buSzTx/>
              <a:buFont typeface="Wingdings 3"/>
              <a:buNone/>
              <a:defRPr sz="2400"/>
            </a:pPr>
          </a:p>
          <a:p>
            <a:pPr marL="0" indent="0">
              <a:buSzTx/>
              <a:buFont typeface="Wingdings 3"/>
              <a:buNone/>
              <a:defRPr sz="3200"/>
            </a:pPr>
            <a:r>
              <a:t>Canada fared the worst (or amongst the worst) on MANY of the quality measures despite very high per capita spending!</a:t>
            </a:r>
          </a:p>
        </p:txBody>
      </p:sp>
      <p:pic>
        <p:nvPicPr>
          <p:cNvPr id="310" name="Content Placeholder 6" descr="Content Placeholder 6"/>
          <p:cNvPicPr>
            <a:picLocks noChangeAspect="1"/>
          </p:cNvPicPr>
          <p:nvPr/>
        </p:nvPicPr>
        <p:blipFill>
          <a:blip r:embed="rId2">
            <a:extLst/>
          </a:blip>
          <a:stretch>
            <a:fillRect/>
          </a:stretch>
        </p:blipFill>
        <p:spPr>
          <a:xfrm>
            <a:off x="7487732" y="1235061"/>
            <a:ext cx="4179335" cy="5421101"/>
          </a:xfrm>
          <a:prstGeom prst="rect">
            <a:avLst/>
          </a:prstGeom>
          <a:ln w="12700">
            <a:solidFill>
              <a:srgbClr val="FFFFFF"/>
            </a:solidFill>
          </a:ln>
        </p:spPr>
      </p:pic>
      <p:pic>
        <p:nvPicPr>
          <p:cNvPr id="311" name="Picture 4" descr="Picture 4"/>
          <p:cNvPicPr>
            <a:picLocks noChangeAspect="1"/>
          </p:cNvPicPr>
          <p:nvPr/>
        </p:nvPicPr>
        <p:blipFill>
          <a:blip r:embed="rId3">
            <a:extLst/>
          </a:blip>
          <a:stretch>
            <a:fillRect/>
          </a:stretch>
        </p:blipFill>
        <p:spPr>
          <a:xfrm>
            <a:off x="6251026" y="5549803"/>
            <a:ext cx="1113003" cy="110635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itle 1"/>
          <p:cNvSpPr txBox="1"/>
          <p:nvPr>
            <p:ph type="title"/>
          </p:nvPr>
        </p:nvSpPr>
        <p:spPr>
          <a:xfrm>
            <a:off x="646111" y="316794"/>
            <a:ext cx="9404723" cy="1065207"/>
          </a:xfrm>
          <a:prstGeom prst="rect">
            <a:avLst/>
          </a:prstGeom>
        </p:spPr>
        <p:txBody>
          <a:bodyPr/>
          <a:lstStyle/>
          <a:p>
            <a:pPr/>
            <a:r>
              <a:t>QI vs Research</a:t>
            </a:r>
          </a:p>
        </p:txBody>
      </p:sp>
      <p:pic>
        <p:nvPicPr>
          <p:cNvPr id="492" name="Content Placeholder 4" descr="Content Placeholder 4"/>
          <p:cNvPicPr>
            <a:picLocks noChangeAspect="1"/>
          </p:cNvPicPr>
          <p:nvPr/>
        </p:nvPicPr>
        <p:blipFill>
          <a:blip r:embed="rId2">
            <a:extLst/>
          </a:blip>
          <a:stretch>
            <a:fillRect/>
          </a:stretch>
        </p:blipFill>
        <p:spPr>
          <a:xfrm>
            <a:off x="2048940" y="1236884"/>
            <a:ext cx="8094120" cy="5058826"/>
          </a:xfrm>
          <a:prstGeom prst="rect">
            <a:avLst/>
          </a:prstGeom>
          <a:ln w="12700">
            <a:miter lim="400000"/>
          </a:ln>
        </p:spPr>
      </p:pic>
      <p:sp>
        <p:nvSpPr>
          <p:cNvPr id="493" name="TextBox 5"/>
          <p:cNvSpPr txBox="1"/>
          <p:nvPr/>
        </p:nvSpPr>
        <p:spPr>
          <a:xfrm>
            <a:off x="8757507" y="6541206"/>
            <a:ext cx="338877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The Hastings Center Report, July-Aug 2006</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itle 1"/>
          <p:cNvSpPr txBox="1"/>
          <p:nvPr>
            <p:ph type="title"/>
          </p:nvPr>
        </p:nvSpPr>
        <p:spPr>
          <a:xfrm>
            <a:off x="839787" y="365125"/>
            <a:ext cx="10515601" cy="991726"/>
          </a:xfrm>
          <a:prstGeom prst="rect">
            <a:avLst/>
          </a:prstGeom>
        </p:spPr>
        <p:txBody>
          <a:bodyPr/>
          <a:lstStyle/>
          <a:p>
            <a:pPr/>
            <a:r>
              <a:t>QI vs Research</a:t>
            </a:r>
          </a:p>
        </p:txBody>
      </p:sp>
      <p:sp>
        <p:nvSpPr>
          <p:cNvPr id="496" name="Text Placeholder 2"/>
          <p:cNvSpPr txBox="1"/>
          <p:nvPr>
            <p:ph type="body" sz="quarter" idx="1"/>
          </p:nvPr>
        </p:nvSpPr>
        <p:spPr>
          <a:xfrm>
            <a:off x="836611" y="1334198"/>
            <a:ext cx="5157789" cy="678426"/>
          </a:xfrm>
          <a:prstGeom prst="rect">
            <a:avLst/>
          </a:prstGeom>
        </p:spPr>
        <p:txBody>
          <a:bodyPr/>
          <a:lstStyle>
            <a:lvl1pPr>
              <a:defRPr sz="3600"/>
            </a:lvl1pPr>
          </a:lstStyle>
          <a:p>
            <a:pPr/>
            <a:r>
              <a:t>Research</a:t>
            </a:r>
          </a:p>
        </p:txBody>
      </p:sp>
      <p:sp>
        <p:nvSpPr>
          <p:cNvPr id="497" name="Content Placeholder 3"/>
          <p:cNvSpPr txBox="1"/>
          <p:nvPr/>
        </p:nvSpPr>
        <p:spPr>
          <a:xfrm>
            <a:off x="885507" y="2156849"/>
            <a:ext cx="4517467" cy="43360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Purpose</a:t>
            </a:r>
            <a:r>
              <a:rPr b="0"/>
              <a:t>: investigation to establish facts, contribute to knowledge base</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Design</a:t>
            </a:r>
            <a:r>
              <a:rPr b="0"/>
              <a:t>: rigid protocol which remains unchanged</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Mandate</a:t>
            </a:r>
            <a:r>
              <a:rPr b="0"/>
              <a:t>: not mandated by institution</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Data</a:t>
            </a:r>
            <a:r>
              <a:rPr b="0"/>
              <a:t>: intends to answer a question, test hypothesis (independent of routine care)</a:t>
            </a:r>
          </a:p>
        </p:txBody>
      </p:sp>
      <p:sp>
        <p:nvSpPr>
          <p:cNvPr id="498" name="Text Placeholder 4"/>
          <p:cNvSpPr/>
          <p:nvPr>
            <p:ph type="body" idx="21"/>
          </p:nvPr>
        </p:nvSpPr>
        <p:spPr>
          <a:xfrm>
            <a:off x="6175376" y="1334196"/>
            <a:ext cx="5183189" cy="678426"/>
          </a:xfrm>
          <a:prstGeom prst="rect">
            <a:avLst/>
          </a:prstGeom>
          <a:extLst>
            <a:ext uri="{C572A759-6A51-4108-AA02-DFA0A04FC94B}">
              <ma14:wrappingTextBoxFlag xmlns:ma14="http://schemas.microsoft.com/office/mac/drawingml/2011/main" val="1"/>
            </a:ext>
          </a:extLst>
        </p:spPr>
        <p:txBody>
          <a:bodyPr/>
          <a:lstStyle>
            <a:lvl1pPr marL="0" indent="0">
              <a:buClrTx/>
              <a:buSzTx/>
              <a:buNone/>
              <a:defRPr sz="3600">
                <a:solidFill>
                  <a:schemeClr val="accent1"/>
                </a:solidFill>
              </a:defRPr>
            </a:lvl1pPr>
          </a:lstStyle>
          <a:p>
            <a:pPr/>
            <a:r>
              <a:t>QI</a:t>
            </a:r>
          </a:p>
        </p:txBody>
      </p:sp>
      <p:sp>
        <p:nvSpPr>
          <p:cNvPr id="499" name="Content Placeholder 5"/>
          <p:cNvSpPr txBox="1"/>
          <p:nvPr/>
        </p:nvSpPr>
        <p:spPr>
          <a:xfrm>
            <a:off x="6217919" y="2156846"/>
            <a:ext cx="4784576" cy="43360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Purpose</a:t>
            </a:r>
            <a:r>
              <a:rPr b="0"/>
              <a:t>: to implement knowledge to improve a process, program or system</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Design</a:t>
            </a:r>
            <a:r>
              <a:rPr b="0"/>
              <a:t>: Adaptive, iterative design with PDSA cycles</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Mandate</a:t>
            </a:r>
            <a:r>
              <a:rPr b="0"/>
              <a:t>: activities mandated by institution</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Data</a:t>
            </a:r>
            <a:r>
              <a:rPr b="0"/>
              <a:t>: integral to ongoing management system for healthcare delivery</a:t>
            </a:r>
          </a:p>
        </p:txBody>
      </p:sp>
      <p:sp>
        <p:nvSpPr>
          <p:cNvPr id="500" name="TextBox 6"/>
          <p:cNvSpPr txBox="1"/>
          <p:nvPr/>
        </p:nvSpPr>
        <p:spPr>
          <a:xfrm>
            <a:off x="3175049" y="6492875"/>
            <a:ext cx="8971231" cy="2807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http://www.ohri.ca/ohsn-reb/forms/Checklist%20Research%20or%20QI%20-%20revised%20November%202%202016.pdf</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xfrm>
            <a:off x="839787" y="365125"/>
            <a:ext cx="10515601" cy="991726"/>
          </a:xfrm>
          <a:prstGeom prst="rect">
            <a:avLst/>
          </a:prstGeom>
        </p:spPr>
        <p:txBody>
          <a:bodyPr/>
          <a:lstStyle/>
          <a:p>
            <a:pPr/>
            <a:r>
              <a:t>QI vs Research</a:t>
            </a:r>
          </a:p>
        </p:txBody>
      </p:sp>
      <p:sp>
        <p:nvSpPr>
          <p:cNvPr id="503" name="Text Placeholder 2"/>
          <p:cNvSpPr txBox="1"/>
          <p:nvPr>
            <p:ph type="body" sz="quarter" idx="1"/>
          </p:nvPr>
        </p:nvSpPr>
        <p:spPr>
          <a:xfrm>
            <a:off x="836611" y="1334198"/>
            <a:ext cx="5157789" cy="678426"/>
          </a:xfrm>
          <a:prstGeom prst="rect">
            <a:avLst/>
          </a:prstGeom>
        </p:spPr>
        <p:txBody>
          <a:bodyPr/>
          <a:lstStyle>
            <a:lvl1pPr>
              <a:defRPr sz="3600"/>
            </a:lvl1pPr>
          </a:lstStyle>
          <a:p>
            <a:pPr/>
            <a:r>
              <a:t>Research</a:t>
            </a:r>
          </a:p>
        </p:txBody>
      </p:sp>
      <p:sp>
        <p:nvSpPr>
          <p:cNvPr id="504" name="Content Placeholder 3"/>
          <p:cNvSpPr txBox="1"/>
          <p:nvPr/>
        </p:nvSpPr>
        <p:spPr>
          <a:xfrm>
            <a:off x="885508" y="2156849"/>
            <a:ext cx="4753135" cy="43360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Analysis</a:t>
            </a:r>
            <a:r>
              <a:rPr b="0"/>
              <a:t>: prove/disprove hypothesis</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Benefit</a:t>
            </a:r>
            <a:r>
              <a:rPr b="0"/>
              <a:t>: may or may not benefit current subjects, results not expected to immediately affect/change current practice</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Risks</a:t>
            </a:r>
            <a:r>
              <a:rPr b="0"/>
              <a:t>: may put subjects at risk, consent required</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Consent</a:t>
            </a:r>
            <a:r>
              <a:rPr b="0"/>
              <a:t>: required</a:t>
            </a:r>
          </a:p>
        </p:txBody>
      </p:sp>
      <p:sp>
        <p:nvSpPr>
          <p:cNvPr id="505" name="Text Placeholder 4"/>
          <p:cNvSpPr/>
          <p:nvPr>
            <p:ph type="body" idx="21"/>
          </p:nvPr>
        </p:nvSpPr>
        <p:spPr>
          <a:xfrm>
            <a:off x="6175376" y="1334196"/>
            <a:ext cx="5183189" cy="678426"/>
          </a:xfrm>
          <a:prstGeom prst="rect">
            <a:avLst/>
          </a:prstGeom>
          <a:extLst>
            <a:ext uri="{C572A759-6A51-4108-AA02-DFA0A04FC94B}">
              <ma14:wrappingTextBoxFlag xmlns:ma14="http://schemas.microsoft.com/office/mac/drawingml/2011/main" val="1"/>
            </a:ext>
          </a:extLst>
        </p:spPr>
        <p:txBody>
          <a:bodyPr/>
          <a:lstStyle>
            <a:lvl1pPr marL="0" indent="0">
              <a:buClrTx/>
              <a:buSzTx/>
              <a:buNone/>
              <a:defRPr sz="3600">
                <a:solidFill>
                  <a:schemeClr val="accent1"/>
                </a:solidFill>
              </a:defRPr>
            </a:lvl1pPr>
          </a:lstStyle>
          <a:p>
            <a:pPr/>
            <a:r>
              <a:t>QI</a:t>
            </a:r>
          </a:p>
        </p:txBody>
      </p:sp>
      <p:sp>
        <p:nvSpPr>
          <p:cNvPr id="506" name="Content Placeholder 5"/>
          <p:cNvSpPr txBox="1"/>
          <p:nvPr/>
        </p:nvSpPr>
        <p:spPr>
          <a:xfrm>
            <a:off x="6217918" y="2156846"/>
            <a:ext cx="5195544" cy="43360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Analysis</a:t>
            </a:r>
            <a:r>
              <a:rPr b="0"/>
              <a:t>: compare to established practice</a:t>
            </a:r>
          </a:p>
          <a:p>
            <a:pPr marL="342900" indent="-342900">
              <a:spcBef>
                <a:spcPts val="2400"/>
              </a:spcBef>
              <a:buClr>
                <a:schemeClr val="accent1"/>
              </a:buClr>
              <a:buSzPct val="80000"/>
              <a:buChar char=""/>
              <a:defRPr b="1" sz="2200">
                <a:solidFill>
                  <a:srgbClr val="FFFFFF"/>
                </a:solidFill>
                <a:latin typeface="+mn-lt"/>
                <a:ea typeface="+mn-ea"/>
                <a:cs typeface="+mn-cs"/>
                <a:sym typeface="Calibri"/>
              </a:defRPr>
            </a:pPr>
            <a:r>
              <a:t>Benefit</a:t>
            </a:r>
            <a:r>
              <a:rPr b="0"/>
              <a:t>: immediately/directly benefits a process and affect institutional practice (may benefit patients)</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Risks</a:t>
            </a:r>
            <a:r>
              <a:rPr b="0"/>
              <a:t>: no direct risk to patients (except possible privacy breech)</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Consent</a:t>
            </a:r>
            <a:r>
              <a:rPr b="0"/>
              <a:t>: not always needed</a:t>
            </a:r>
          </a:p>
        </p:txBody>
      </p:sp>
      <p:sp>
        <p:nvSpPr>
          <p:cNvPr id="507" name="TextBox 6"/>
          <p:cNvSpPr txBox="1"/>
          <p:nvPr/>
        </p:nvSpPr>
        <p:spPr>
          <a:xfrm>
            <a:off x="3175049" y="6492875"/>
            <a:ext cx="8971231" cy="2807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http://www.ohri.ca/ohsn-reb/forms/Checklist%20Research%20or%20QI%20-%20revised%20November%202%202016.pdf</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itle 1"/>
          <p:cNvSpPr txBox="1"/>
          <p:nvPr>
            <p:ph type="title"/>
          </p:nvPr>
        </p:nvSpPr>
        <p:spPr>
          <a:xfrm>
            <a:off x="839787" y="365125"/>
            <a:ext cx="10515601" cy="991726"/>
          </a:xfrm>
          <a:prstGeom prst="rect">
            <a:avLst/>
          </a:prstGeom>
        </p:spPr>
        <p:txBody>
          <a:bodyPr/>
          <a:lstStyle/>
          <a:p>
            <a:pPr/>
            <a:r>
              <a:t>QI vs Research</a:t>
            </a:r>
          </a:p>
        </p:txBody>
      </p:sp>
      <p:sp>
        <p:nvSpPr>
          <p:cNvPr id="510" name="Text Placeholder 2"/>
          <p:cNvSpPr txBox="1"/>
          <p:nvPr>
            <p:ph type="body" sz="quarter" idx="1"/>
          </p:nvPr>
        </p:nvSpPr>
        <p:spPr>
          <a:xfrm>
            <a:off x="836611" y="1334198"/>
            <a:ext cx="5157789" cy="678426"/>
          </a:xfrm>
          <a:prstGeom prst="rect">
            <a:avLst/>
          </a:prstGeom>
        </p:spPr>
        <p:txBody>
          <a:bodyPr/>
          <a:lstStyle>
            <a:lvl1pPr>
              <a:defRPr sz="3600"/>
            </a:lvl1pPr>
          </a:lstStyle>
          <a:p>
            <a:pPr/>
            <a:r>
              <a:t>Research</a:t>
            </a:r>
          </a:p>
        </p:txBody>
      </p:sp>
      <p:sp>
        <p:nvSpPr>
          <p:cNvPr id="511" name="Content Placeholder 3"/>
          <p:cNvSpPr txBox="1"/>
          <p:nvPr/>
        </p:nvSpPr>
        <p:spPr>
          <a:xfrm>
            <a:off x="885508" y="2156849"/>
            <a:ext cx="4508040" cy="43360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Adoption</a:t>
            </a:r>
            <a:r>
              <a:rPr b="0"/>
              <a:t>: dissemination of results take time, may or may not result in changes to care</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Publication</a:t>
            </a:r>
            <a:r>
              <a:rPr b="0"/>
              <a:t>: presumed intent to publish at onset of project</a:t>
            </a:r>
          </a:p>
        </p:txBody>
      </p:sp>
      <p:sp>
        <p:nvSpPr>
          <p:cNvPr id="512" name="Text Placeholder 4"/>
          <p:cNvSpPr/>
          <p:nvPr>
            <p:ph type="body" idx="21"/>
          </p:nvPr>
        </p:nvSpPr>
        <p:spPr>
          <a:xfrm>
            <a:off x="6175376" y="1334196"/>
            <a:ext cx="5183189" cy="678426"/>
          </a:xfrm>
          <a:prstGeom prst="rect">
            <a:avLst/>
          </a:prstGeom>
          <a:extLst>
            <a:ext uri="{C572A759-6A51-4108-AA02-DFA0A04FC94B}">
              <ma14:wrappingTextBoxFlag xmlns:ma14="http://schemas.microsoft.com/office/mac/drawingml/2011/main" val="1"/>
            </a:ext>
          </a:extLst>
        </p:spPr>
        <p:txBody>
          <a:bodyPr/>
          <a:lstStyle>
            <a:lvl1pPr marL="0" indent="0">
              <a:buClrTx/>
              <a:buSzTx/>
              <a:buNone/>
              <a:defRPr sz="3600">
                <a:solidFill>
                  <a:schemeClr val="accent1"/>
                </a:solidFill>
              </a:defRPr>
            </a:lvl1pPr>
          </a:lstStyle>
          <a:p>
            <a:pPr/>
            <a:r>
              <a:t>QI</a:t>
            </a:r>
          </a:p>
        </p:txBody>
      </p:sp>
      <p:sp>
        <p:nvSpPr>
          <p:cNvPr id="513" name="Content Placeholder 5"/>
          <p:cNvSpPr txBox="1"/>
          <p:nvPr/>
        </p:nvSpPr>
        <p:spPr>
          <a:xfrm>
            <a:off x="6217921" y="2156846"/>
            <a:ext cx="4508039" cy="43360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Adoption</a:t>
            </a:r>
            <a:r>
              <a:rPr b="0"/>
              <a:t>: rapid dissemination of results occurs and changes adopted into local care delivery</a:t>
            </a:r>
          </a:p>
          <a:p>
            <a:pPr marL="342900" indent="-342900">
              <a:spcBef>
                <a:spcPts val="1000"/>
              </a:spcBef>
              <a:buClr>
                <a:schemeClr val="accent1"/>
              </a:buClr>
              <a:buSzPct val="80000"/>
              <a:buChar char=""/>
              <a:defRPr b="1" sz="2200">
                <a:solidFill>
                  <a:srgbClr val="FFFFFF"/>
                </a:solidFill>
                <a:latin typeface="+mn-lt"/>
                <a:ea typeface="+mn-ea"/>
                <a:cs typeface="+mn-cs"/>
                <a:sym typeface="Calibri"/>
              </a:defRPr>
            </a:pPr>
            <a:r>
              <a:t>Publication</a:t>
            </a:r>
            <a:r>
              <a:rPr b="0"/>
              <a:t>: intent to publish not presumed, although sharing of successes/insights encouraged</a:t>
            </a:r>
          </a:p>
        </p:txBody>
      </p:sp>
      <p:sp>
        <p:nvSpPr>
          <p:cNvPr id="514" name="TextBox 6"/>
          <p:cNvSpPr txBox="1"/>
          <p:nvPr/>
        </p:nvSpPr>
        <p:spPr>
          <a:xfrm>
            <a:off x="3175049" y="6492875"/>
            <a:ext cx="8971231" cy="2807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latin typeface="+mn-lt"/>
                <a:ea typeface="+mn-ea"/>
                <a:cs typeface="+mn-cs"/>
                <a:sym typeface="Calibri"/>
              </a:defRPr>
            </a:lvl1pPr>
          </a:lstStyle>
          <a:p>
            <a:pPr/>
            <a:r>
              <a:t>http://www.ohri.ca/ohsn-reb/forms/Checklist%20Research%20or%20QI%20-%20revised%20November%202%202016.pdf</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itle 1"/>
          <p:cNvSpPr txBox="1"/>
          <p:nvPr>
            <p:ph type="title"/>
          </p:nvPr>
        </p:nvSpPr>
        <p:spPr>
          <a:xfrm>
            <a:off x="1154956" y="2861734"/>
            <a:ext cx="8825657" cy="1097425"/>
          </a:xfrm>
          <a:prstGeom prst="rect">
            <a:avLst/>
          </a:prstGeom>
        </p:spPr>
        <p:txBody>
          <a:bodyPr/>
          <a:lstStyle/>
          <a:p>
            <a:pPr/>
            <a:r>
              <a:t>The End!</a:t>
            </a:r>
          </a:p>
        </p:txBody>
      </p:sp>
      <p:sp>
        <p:nvSpPr>
          <p:cNvPr id="517" name="Text Placeholder 4"/>
          <p:cNvSpPr txBox="1"/>
          <p:nvPr>
            <p:ph type="body" sz="quarter" idx="1"/>
          </p:nvPr>
        </p:nvSpPr>
        <p:spPr>
          <a:xfrm>
            <a:off x="1154954" y="4777380"/>
            <a:ext cx="8825660" cy="860401"/>
          </a:xfrm>
          <a:prstGeom prst="rect">
            <a:avLst/>
          </a:prstGeom>
        </p:spPr>
        <p:txBody>
          <a:bodyPr/>
          <a:lstStyle>
            <a:lvl1pPr>
              <a:defRPr cap="none"/>
            </a:lvl1pPr>
          </a:lstStyle>
          <a:p>
            <a:pPr/>
            <a:r>
              <a:t>(Images without reference from freepik.com)</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itle 1"/>
          <p:cNvSpPr txBox="1"/>
          <p:nvPr>
            <p:ph type="title"/>
          </p:nvPr>
        </p:nvSpPr>
        <p:spPr>
          <a:xfrm>
            <a:off x="294467" y="5517396"/>
            <a:ext cx="11670226" cy="1078208"/>
          </a:xfrm>
          <a:prstGeom prst="rect">
            <a:avLst/>
          </a:prstGeom>
        </p:spPr>
        <p:txBody>
          <a:bodyPr/>
          <a:lstStyle/>
          <a:p>
            <a:pPr>
              <a:defRPr sz="2800">
                <a:solidFill>
                  <a:srgbClr val="FFFFFF"/>
                </a:solidFill>
              </a:defRPr>
            </a:pPr>
            <a:r>
              <a:t>This work is licensed under CC BY-NC-SA 4.0. To view a copy of this license, visit: </a:t>
            </a:r>
            <a:r>
              <a:rPr>
                <a:solidFill>
                  <a:schemeClr val="accent1"/>
                </a:solidFill>
              </a:rPr>
              <a:t>https://creativecommons.org/licenses/by-nc-sa/4.0/</a:t>
            </a:r>
          </a:p>
        </p:txBody>
      </p:sp>
      <p:pic>
        <p:nvPicPr>
          <p:cNvPr id="520" name="Picture 4" descr="Picture 4"/>
          <p:cNvPicPr>
            <a:picLocks noChangeAspect="1"/>
          </p:cNvPicPr>
          <p:nvPr/>
        </p:nvPicPr>
        <p:blipFill>
          <a:blip r:embed="rId2">
            <a:extLst/>
          </a:blip>
          <a:stretch>
            <a:fillRect/>
          </a:stretch>
        </p:blipFill>
        <p:spPr>
          <a:xfrm>
            <a:off x="1580826" y="595240"/>
            <a:ext cx="8649347" cy="47765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xfrm>
            <a:off x="392906" y="452718"/>
            <a:ext cx="4050717" cy="1065207"/>
          </a:xfrm>
          <a:prstGeom prst="rect">
            <a:avLst/>
          </a:prstGeom>
        </p:spPr>
        <p:txBody>
          <a:bodyPr/>
          <a:lstStyle/>
          <a:p>
            <a:pPr/>
            <a:r>
              <a:t>What We Spend</a:t>
            </a:r>
          </a:p>
        </p:txBody>
      </p:sp>
      <p:sp>
        <p:nvSpPr>
          <p:cNvPr id="314" name="Content Placeholder 5"/>
          <p:cNvSpPr txBox="1"/>
          <p:nvPr>
            <p:ph type="body" sz="half" idx="1"/>
          </p:nvPr>
        </p:nvSpPr>
        <p:spPr>
          <a:xfrm>
            <a:off x="299828" y="1414021"/>
            <a:ext cx="4050717" cy="4788816"/>
          </a:xfrm>
          <a:prstGeom prst="rect">
            <a:avLst/>
          </a:prstGeom>
        </p:spPr>
        <p:txBody>
          <a:bodyPr/>
          <a:lstStyle/>
          <a:p>
            <a:pPr>
              <a:defRPr sz="2400"/>
            </a:pPr>
            <a:r>
              <a:t>Compared to all other countries (28) with universal healthcare:</a:t>
            </a:r>
            <a:endParaRPr sz="1800"/>
          </a:p>
          <a:p>
            <a:pPr lvl="1" marL="742950" indent="-285750">
              <a:defRPr sz="2000"/>
            </a:pPr>
            <a:r>
              <a:t>Canada ranked 2/28 for age-adjusted healthcare spending as % of GDP</a:t>
            </a:r>
            <a:endParaRPr sz="1600"/>
          </a:p>
          <a:p>
            <a:pPr lvl="1" marL="742950" indent="-285750">
              <a:defRPr sz="2000"/>
            </a:pPr>
            <a:r>
              <a:t>Canada ranked 8/28 for age-adjusted healthcare spending per capita</a:t>
            </a:r>
            <a:endParaRPr sz="1600"/>
          </a:p>
          <a:p>
            <a:pPr lvl="1" marL="742950" indent="-285750">
              <a:defRPr sz="2000"/>
            </a:pPr>
          </a:p>
          <a:p>
            <a:pPr lvl="1" marL="0" indent="457200">
              <a:buSzTx/>
              <a:buFont typeface="Wingdings 3"/>
              <a:buNone/>
              <a:defRPr sz="2400"/>
            </a:pPr>
            <a:r>
              <a:t>= WE SPEND LOTS OF MONEY FOR HEALTHCARE!</a:t>
            </a:r>
          </a:p>
        </p:txBody>
      </p:sp>
      <p:sp>
        <p:nvSpPr>
          <p:cNvPr id="315" name="TextBox 2"/>
          <p:cNvSpPr txBox="1"/>
          <p:nvPr/>
        </p:nvSpPr>
        <p:spPr>
          <a:xfrm>
            <a:off x="198335" y="6475600"/>
            <a:ext cx="854278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https://www.fraserinstitute.org/sites/default/files/comparing-performance-universal-health-care-countries-2021.pdf</a:t>
            </a:r>
          </a:p>
        </p:txBody>
      </p:sp>
      <p:pic>
        <p:nvPicPr>
          <p:cNvPr id="316" name="Content Placeholder 8" descr="Content Placeholder 8"/>
          <p:cNvPicPr>
            <a:picLocks noChangeAspect="1"/>
          </p:cNvPicPr>
          <p:nvPr/>
        </p:nvPicPr>
        <p:blipFill>
          <a:blip r:embed="rId2">
            <a:extLst/>
          </a:blip>
          <a:stretch>
            <a:fillRect/>
          </a:stretch>
        </p:blipFill>
        <p:spPr>
          <a:xfrm>
            <a:off x="4710796" y="664103"/>
            <a:ext cx="7181376" cy="552979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itle 1"/>
          <p:cNvSpPr txBox="1"/>
          <p:nvPr>
            <p:ph type="title"/>
          </p:nvPr>
        </p:nvSpPr>
        <p:spPr>
          <a:xfrm>
            <a:off x="152615" y="452718"/>
            <a:ext cx="11102990" cy="1065207"/>
          </a:xfrm>
          <a:prstGeom prst="rect">
            <a:avLst/>
          </a:prstGeom>
        </p:spPr>
        <p:txBody>
          <a:bodyPr/>
          <a:lstStyle/>
          <a:p>
            <a:pPr/>
            <a:r>
              <a:t>What We Get (rankings c/w other countries)</a:t>
            </a:r>
          </a:p>
        </p:txBody>
      </p:sp>
      <p:sp>
        <p:nvSpPr>
          <p:cNvPr id="319" name="Content Placeholder 2"/>
          <p:cNvSpPr txBox="1"/>
          <p:nvPr>
            <p:ph type="body" idx="1"/>
          </p:nvPr>
        </p:nvSpPr>
        <p:spPr>
          <a:xfrm>
            <a:off x="763587" y="1293961"/>
            <a:ext cx="10284628" cy="4954439"/>
          </a:xfrm>
          <a:prstGeom prst="rect">
            <a:avLst/>
          </a:prstGeom>
        </p:spPr>
        <p:txBody>
          <a:bodyPr/>
          <a:lstStyle/>
          <a:p>
            <a:pPr marL="339470" indent="-339470" defTabSz="452627">
              <a:lnSpc>
                <a:spcPct val="90000"/>
              </a:lnSpc>
              <a:spcBef>
                <a:spcPts val="900"/>
              </a:spcBef>
              <a:defRPr b="1" sz="2772" u="sng"/>
            </a:pPr>
            <a:r>
              <a:t>POOR</a:t>
            </a:r>
            <a:r>
              <a:rPr b="0" u="none"/>
              <a:t> access to resources (2019/20 data, note denominator varies)</a:t>
            </a:r>
            <a:endParaRPr b="0" u="none"/>
          </a:p>
          <a:p>
            <a:pPr lvl="1" marL="735520" indent="-282892" defTabSz="452627">
              <a:lnSpc>
                <a:spcPct val="90000"/>
              </a:lnSpc>
              <a:spcBef>
                <a:spcPts val="900"/>
              </a:spcBef>
              <a:defRPr sz="2178"/>
            </a:pPr>
            <a:r>
              <a:t>26/28 for availability of physicians (per capita)</a:t>
            </a:r>
          </a:p>
          <a:p>
            <a:pPr lvl="1" marL="735520" indent="-282892" defTabSz="452627">
              <a:lnSpc>
                <a:spcPct val="90000"/>
              </a:lnSpc>
              <a:spcBef>
                <a:spcPts val="900"/>
              </a:spcBef>
              <a:defRPr sz="2178"/>
            </a:pPr>
            <a:r>
              <a:t>14/28 for availability of nurses</a:t>
            </a:r>
          </a:p>
          <a:p>
            <a:pPr lvl="1" marL="735520" indent="-282892" defTabSz="452627">
              <a:lnSpc>
                <a:spcPct val="90000"/>
              </a:lnSpc>
              <a:spcBef>
                <a:spcPts val="900"/>
              </a:spcBef>
              <a:defRPr sz="2178"/>
            </a:pPr>
            <a:r>
              <a:t>25/26 for # acute hospital beds per capita</a:t>
            </a:r>
          </a:p>
          <a:p>
            <a:pPr lvl="1" marL="735520" indent="-282892" defTabSz="452627">
              <a:lnSpc>
                <a:spcPct val="90000"/>
              </a:lnSpc>
              <a:spcBef>
                <a:spcPts val="900"/>
              </a:spcBef>
              <a:defRPr sz="2178"/>
            </a:pPr>
            <a:r>
              <a:t>24/28 for # psychiatric beds per capita</a:t>
            </a:r>
          </a:p>
          <a:p>
            <a:pPr lvl="1" marL="735520" indent="-282892" defTabSz="452627">
              <a:lnSpc>
                <a:spcPct val="90000"/>
              </a:lnSpc>
              <a:spcBef>
                <a:spcPts val="900"/>
              </a:spcBef>
              <a:defRPr sz="2178"/>
            </a:pPr>
            <a:r>
              <a:t>22/26 for # CT scanners per million</a:t>
            </a:r>
          </a:p>
          <a:p>
            <a:pPr lvl="1" marL="735520" indent="-282892" defTabSz="452627">
              <a:lnSpc>
                <a:spcPct val="90000"/>
              </a:lnSpc>
              <a:spcBef>
                <a:spcPts val="900"/>
              </a:spcBef>
              <a:defRPr sz="2178"/>
            </a:pPr>
            <a:r>
              <a:t>21/24 for # MRI units per million</a:t>
            </a:r>
          </a:p>
          <a:p>
            <a:pPr lvl="1" marL="735520" indent="-282892" defTabSz="452627">
              <a:lnSpc>
                <a:spcPct val="90000"/>
              </a:lnSpc>
              <a:spcBef>
                <a:spcPts val="900"/>
              </a:spcBef>
              <a:defRPr sz="2178"/>
            </a:pPr>
            <a:r>
              <a:t>9/10 for ability to get same day appointment when sick</a:t>
            </a:r>
          </a:p>
          <a:p>
            <a:pPr lvl="1" marL="735520" indent="-282892" defTabSz="452627">
              <a:lnSpc>
                <a:spcPct val="90000"/>
              </a:lnSpc>
              <a:spcBef>
                <a:spcPts val="900"/>
              </a:spcBef>
              <a:defRPr sz="2178"/>
            </a:pPr>
            <a:r>
              <a:t>8/10 for ease to find care after hours</a:t>
            </a:r>
          </a:p>
          <a:p>
            <a:pPr lvl="1" marL="735520" indent="-282892" defTabSz="452627">
              <a:lnSpc>
                <a:spcPct val="90000"/>
              </a:lnSpc>
              <a:spcBef>
                <a:spcPts val="900"/>
              </a:spcBef>
              <a:defRPr sz="2178"/>
            </a:pPr>
            <a:r>
              <a:t>10/10 for waiting &gt; 4 weeks for appointment with specialist</a:t>
            </a:r>
          </a:p>
          <a:p>
            <a:pPr lvl="1" marL="735520" indent="-282892" defTabSz="452627">
              <a:lnSpc>
                <a:spcPct val="90000"/>
              </a:lnSpc>
              <a:spcBef>
                <a:spcPts val="900"/>
              </a:spcBef>
              <a:defRPr sz="2178"/>
            </a:pPr>
            <a:r>
              <a:t>10/10 for waiting &gt; 4 months for elective surgery</a:t>
            </a:r>
          </a:p>
        </p:txBody>
      </p:sp>
      <p:sp>
        <p:nvSpPr>
          <p:cNvPr id="320" name="TextBox 4"/>
          <p:cNvSpPr txBox="1"/>
          <p:nvPr/>
        </p:nvSpPr>
        <p:spPr>
          <a:xfrm>
            <a:off x="198335" y="6475600"/>
            <a:ext cx="854278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https://www.fraserinstitute.org/sites/default/files/comparing-performance-universal-health-care-countries-2021.pdf</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itle 1"/>
          <p:cNvSpPr txBox="1"/>
          <p:nvPr>
            <p:ph type="title"/>
          </p:nvPr>
        </p:nvSpPr>
        <p:spPr>
          <a:xfrm>
            <a:off x="332602" y="301925"/>
            <a:ext cx="10244271" cy="952111"/>
          </a:xfrm>
          <a:prstGeom prst="rect">
            <a:avLst/>
          </a:prstGeom>
        </p:spPr>
        <p:txBody>
          <a:bodyPr/>
          <a:lstStyle/>
          <a:p>
            <a:pPr/>
            <a:r>
              <a:t>Treatable mortality: 14/28 countries (2017)</a:t>
            </a:r>
          </a:p>
        </p:txBody>
      </p:sp>
      <p:pic>
        <p:nvPicPr>
          <p:cNvPr id="323" name="Content Placeholder 4" descr="Content Placeholder 4"/>
          <p:cNvPicPr>
            <a:picLocks noChangeAspect="1"/>
          </p:cNvPicPr>
          <p:nvPr/>
        </p:nvPicPr>
        <p:blipFill>
          <a:blip r:embed="rId2">
            <a:extLst/>
          </a:blip>
          <a:srcRect l="5129" t="0" r="6581" b="0"/>
          <a:stretch>
            <a:fillRect/>
          </a:stretch>
        </p:blipFill>
        <p:spPr>
          <a:xfrm>
            <a:off x="5466550" y="1254034"/>
            <a:ext cx="6551278" cy="5190294"/>
          </a:xfrm>
          <a:prstGeom prst="rect">
            <a:avLst/>
          </a:prstGeom>
          <a:ln w="12700">
            <a:miter lim="400000"/>
          </a:ln>
        </p:spPr>
      </p:pic>
      <p:sp>
        <p:nvSpPr>
          <p:cNvPr id="324" name="Content Placeholder 5"/>
          <p:cNvSpPr txBox="1"/>
          <p:nvPr>
            <p:ph type="body" sz="half" idx="1"/>
          </p:nvPr>
        </p:nvSpPr>
        <p:spPr>
          <a:xfrm>
            <a:off x="332602" y="1254035"/>
            <a:ext cx="4899275" cy="5151247"/>
          </a:xfrm>
          <a:prstGeom prst="rect">
            <a:avLst/>
          </a:prstGeom>
        </p:spPr>
        <p:txBody>
          <a:bodyPr/>
          <a:lstStyle/>
          <a:p>
            <a:pPr marL="0" indent="0">
              <a:lnSpc>
                <a:spcPct val="90000"/>
              </a:lnSpc>
              <a:buSzTx/>
              <a:buFont typeface="Wingdings 3"/>
              <a:buNone/>
              <a:defRPr sz="2400"/>
            </a:pPr>
            <a:r>
              <a:t>EXAMPLES:</a:t>
            </a:r>
            <a:endParaRPr sz="1800"/>
          </a:p>
          <a:p>
            <a:pPr>
              <a:lnSpc>
                <a:spcPct val="90000"/>
              </a:lnSpc>
              <a:defRPr sz="2000"/>
            </a:pPr>
            <a:r>
              <a:t>Sepsis/cellulitis/meningitis</a:t>
            </a:r>
            <a:endParaRPr sz="1800"/>
          </a:p>
          <a:p>
            <a:pPr>
              <a:lnSpc>
                <a:spcPct val="90000"/>
              </a:lnSpc>
              <a:defRPr sz="2000"/>
            </a:pPr>
            <a:r>
              <a:t>Breast/uterine/cervical/colorectal CA</a:t>
            </a:r>
            <a:endParaRPr sz="1800"/>
          </a:p>
          <a:p>
            <a:pPr>
              <a:lnSpc>
                <a:spcPct val="90000"/>
              </a:lnSpc>
              <a:defRPr sz="2000"/>
            </a:pPr>
            <a:r>
              <a:t>Diabetes/thyroid/adrenal disorders</a:t>
            </a:r>
            <a:endParaRPr sz="1800"/>
          </a:p>
          <a:p>
            <a:pPr>
              <a:lnSpc>
                <a:spcPct val="90000"/>
              </a:lnSpc>
              <a:defRPr sz="2000"/>
            </a:pPr>
            <a:r>
              <a:t>URTI/pneumonia/asthma/pulm edema</a:t>
            </a:r>
            <a:endParaRPr sz="1800"/>
          </a:p>
          <a:p>
            <a:pPr>
              <a:lnSpc>
                <a:spcPct val="90000"/>
              </a:lnSpc>
              <a:defRPr sz="2000"/>
            </a:pPr>
            <a:r>
              <a:t>AAA/HTN/CAD/VTE</a:t>
            </a:r>
            <a:endParaRPr sz="1800"/>
          </a:p>
          <a:p>
            <a:pPr>
              <a:lnSpc>
                <a:spcPct val="90000"/>
              </a:lnSpc>
              <a:defRPr sz="2000"/>
            </a:pPr>
            <a:r>
              <a:t>Appendicitis/ulcers/hernia/cholecystitis</a:t>
            </a:r>
            <a:endParaRPr sz="1800"/>
          </a:p>
          <a:p>
            <a:pPr>
              <a:lnSpc>
                <a:spcPct val="90000"/>
              </a:lnSpc>
              <a:defRPr sz="2000"/>
            </a:pPr>
            <a:r>
              <a:t>Renal failure/obstructive uropathy</a:t>
            </a:r>
            <a:endParaRPr sz="1800"/>
          </a:p>
          <a:p>
            <a:pPr>
              <a:lnSpc>
                <a:spcPct val="90000"/>
              </a:lnSpc>
              <a:defRPr sz="2000"/>
            </a:pPr>
            <a:r>
              <a:t>Pregnancy/childbirth</a:t>
            </a:r>
            <a:endParaRPr sz="1800"/>
          </a:p>
          <a:p>
            <a:pPr>
              <a:lnSpc>
                <a:spcPct val="90000"/>
              </a:lnSpc>
              <a:defRPr sz="2000"/>
            </a:pPr>
            <a:r>
              <a:t>Surgical/medical misadventures</a:t>
            </a:r>
            <a:endParaRPr sz="1800"/>
          </a:p>
          <a:p>
            <a:pPr>
              <a:lnSpc>
                <a:spcPct val="90000"/>
              </a:lnSpc>
              <a:defRPr sz="2000"/>
            </a:pPr>
            <a:r>
              <a:t>Medication adverse events</a:t>
            </a:r>
            <a:endParaRPr sz="1800"/>
          </a:p>
          <a:p>
            <a:pPr>
              <a:lnSpc>
                <a:spcPct val="90000"/>
              </a:lnSpc>
              <a:defRPr sz="2000"/>
            </a:pPr>
            <a:r>
              <a:t>Medical device adverse events</a:t>
            </a:r>
          </a:p>
        </p:txBody>
      </p:sp>
      <p:sp>
        <p:nvSpPr>
          <p:cNvPr id="325" name="TextBox 7"/>
          <p:cNvSpPr txBox="1"/>
          <p:nvPr/>
        </p:nvSpPr>
        <p:spPr>
          <a:xfrm>
            <a:off x="198335" y="6475600"/>
            <a:ext cx="854278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https://www.fraserinstitute.org/sites/default/files/comparing-performance-universal-health-care-countries-2021.pdf</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itle 1"/>
          <p:cNvSpPr txBox="1"/>
          <p:nvPr>
            <p:ph type="title"/>
          </p:nvPr>
        </p:nvSpPr>
        <p:spPr>
          <a:xfrm>
            <a:off x="377073" y="452718"/>
            <a:ext cx="9673761" cy="1065207"/>
          </a:xfrm>
          <a:prstGeom prst="rect">
            <a:avLst/>
          </a:prstGeom>
        </p:spPr>
        <p:txBody>
          <a:bodyPr/>
          <a:lstStyle/>
          <a:p>
            <a:pPr/>
            <a:r>
              <a:t>Infant mortality</a:t>
            </a:r>
          </a:p>
        </p:txBody>
      </p:sp>
      <p:sp>
        <p:nvSpPr>
          <p:cNvPr id="328" name="Content Placeholder 3"/>
          <p:cNvSpPr txBox="1"/>
          <p:nvPr>
            <p:ph type="body" sz="half" idx="1"/>
          </p:nvPr>
        </p:nvSpPr>
        <p:spPr>
          <a:xfrm>
            <a:off x="377072" y="1517924"/>
            <a:ext cx="4383465" cy="4738413"/>
          </a:xfrm>
          <a:prstGeom prst="rect">
            <a:avLst/>
          </a:prstGeom>
        </p:spPr>
        <p:txBody>
          <a:bodyPr/>
          <a:lstStyle/>
          <a:p>
            <a:pPr/>
            <a:r>
              <a:t>Ranked 26/28 for infant mortality</a:t>
            </a:r>
            <a:endParaRPr sz="1800"/>
          </a:p>
          <a:p>
            <a:pPr/>
            <a:r>
              <a:t>Ranked 20/28 for perinatal mortality</a:t>
            </a:r>
          </a:p>
        </p:txBody>
      </p:sp>
      <p:sp>
        <p:nvSpPr>
          <p:cNvPr id="329" name="TextBox 7"/>
          <p:cNvSpPr txBox="1"/>
          <p:nvPr/>
        </p:nvSpPr>
        <p:spPr>
          <a:xfrm>
            <a:off x="198335" y="6475600"/>
            <a:ext cx="854278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https://www.fraserinstitute.org/sites/default/files/comparing-performance-universal-health-care-countries-2021.pdf</a:t>
            </a:r>
          </a:p>
        </p:txBody>
      </p:sp>
      <p:pic>
        <p:nvPicPr>
          <p:cNvPr id="330" name="Content Placeholder 9" descr="Content Placeholder 9"/>
          <p:cNvPicPr>
            <a:picLocks noChangeAspect="1"/>
          </p:cNvPicPr>
          <p:nvPr/>
        </p:nvPicPr>
        <p:blipFill>
          <a:blip r:embed="rId2">
            <a:extLst/>
          </a:blip>
          <a:stretch>
            <a:fillRect/>
          </a:stretch>
        </p:blipFill>
        <p:spPr>
          <a:xfrm>
            <a:off x="4565641" y="527190"/>
            <a:ext cx="7249286" cy="58036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Title 1"/>
          <p:cNvSpPr txBox="1"/>
          <p:nvPr>
            <p:ph type="title"/>
          </p:nvPr>
        </p:nvSpPr>
        <p:spPr>
          <a:xfrm>
            <a:off x="646111" y="452719"/>
            <a:ext cx="9404723" cy="1197663"/>
          </a:xfrm>
          <a:prstGeom prst="rect">
            <a:avLst/>
          </a:prstGeom>
        </p:spPr>
        <p:txBody>
          <a:bodyPr/>
          <a:lstStyle/>
          <a:p>
            <a:pPr/>
            <a:r>
              <a:t>Some Measures are Bit Better...(2019)</a:t>
            </a:r>
          </a:p>
        </p:txBody>
      </p:sp>
      <p:sp>
        <p:nvSpPr>
          <p:cNvPr id="333" name="Content Placeholder 2"/>
          <p:cNvSpPr txBox="1"/>
          <p:nvPr>
            <p:ph type="body" idx="1"/>
          </p:nvPr>
        </p:nvSpPr>
        <p:spPr>
          <a:xfrm>
            <a:off x="763588" y="1112808"/>
            <a:ext cx="9286265" cy="5135593"/>
          </a:xfrm>
          <a:prstGeom prst="rect">
            <a:avLst/>
          </a:prstGeom>
        </p:spPr>
        <p:txBody>
          <a:bodyPr/>
          <a:lstStyle/>
          <a:p>
            <a:pPr marL="0" indent="0">
              <a:buSzTx/>
              <a:buFont typeface="Wingdings 3"/>
              <a:buNone/>
            </a:pPr>
          </a:p>
          <a:p>
            <a:pPr/>
            <a:r>
              <a:t>Postop wound dehiscence: 7/28</a:t>
            </a:r>
          </a:p>
          <a:p>
            <a:pPr/>
            <a:r>
              <a:t>Hip fracture surgery within 48 hrs: 6/22</a:t>
            </a:r>
          </a:p>
          <a:p>
            <a:pPr/>
            <a:r>
              <a:t>Postop sepsis (abd sx): 2/28</a:t>
            </a:r>
          </a:p>
          <a:p>
            <a:pPr/>
            <a:r>
              <a:t>Acute MI (admitted patients) 30 day mortality: 9/27</a:t>
            </a:r>
          </a:p>
          <a:p>
            <a:pPr/>
            <a:r>
              <a:t>5-year survival</a:t>
            </a:r>
          </a:p>
          <a:p>
            <a:pPr lvl="1" marL="742950" indent="-285750">
              <a:defRPr sz="2200"/>
            </a:pPr>
            <a:r>
              <a:t>Breast cancer 5/26</a:t>
            </a:r>
          </a:p>
          <a:p>
            <a:pPr lvl="1" marL="742950" indent="-285750">
              <a:defRPr sz="2200"/>
            </a:pPr>
            <a:r>
              <a:t>Colon 8/26</a:t>
            </a:r>
          </a:p>
          <a:p>
            <a:pPr lvl="1" marL="742950" indent="-285750">
              <a:defRPr sz="2200"/>
            </a:pPr>
            <a:r>
              <a:t>Rectal cancer 6/26</a:t>
            </a:r>
          </a:p>
        </p:txBody>
      </p:sp>
      <p:sp>
        <p:nvSpPr>
          <p:cNvPr id="334" name="TextBox 4"/>
          <p:cNvSpPr txBox="1"/>
          <p:nvPr/>
        </p:nvSpPr>
        <p:spPr>
          <a:xfrm>
            <a:off x="198335" y="6475600"/>
            <a:ext cx="854278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mn-lt"/>
                <a:ea typeface="+mn-ea"/>
                <a:cs typeface="+mn-cs"/>
                <a:sym typeface="Calibri"/>
              </a:defRPr>
            </a:lvl1pPr>
          </a:lstStyle>
          <a:p>
            <a:pPr/>
            <a:r>
              <a:t>https://www.fraserinstitute.org/sites/default/files/comparing-performance-universal-health-care-countries-2021.pdf</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a:majorFont>
        <a:latin typeface="Helvetica"/>
        <a:ea typeface="Helvetica"/>
        <a:cs typeface="Helvetica"/>
      </a:majorFont>
      <a:minorFont>
        <a:latin typeface="Calibri"/>
        <a:ea typeface="Calibri"/>
        <a:cs typeface="Calibri"/>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a:majorFont>
        <a:latin typeface="Helvetica"/>
        <a:ea typeface="Helvetica"/>
        <a:cs typeface="Helvetica"/>
      </a:majorFont>
      <a:minorFont>
        <a:latin typeface="Calibri"/>
        <a:ea typeface="Calibri"/>
        <a:cs typeface="Calibri"/>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